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4954" r:id="rId1"/>
  </p:sldMasterIdLst>
  <p:notesMasterIdLst>
    <p:notesMasterId r:id="rId46"/>
  </p:notesMasterIdLst>
  <p:handoutMasterIdLst>
    <p:handoutMasterId r:id="rId47"/>
  </p:handoutMasterIdLst>
  <p:sldIdLst>
    <p:sldId id="577" r:id="rId2"/>
    <p:sldId id="497" r:id="rId3"/>
    <p:sldId id="530" r:id="rId4"/>
    <p:sldId id="531" r:id="rId5"/>
    <p:sldId id="619" r:id="rId6"/>
    <p:sldId id="594" r:id="rId7"/>
    <p:sldId id="597" r:id="rId8"/>
    <p:sldId id="539" r:id="rId9"/>
    <p:sldId id="545" r:id="rId10"/>
    <p:sldId id="546" r:id="rId11"/>
    <p:sldId id="582" r:id="rId12"/>
    <p:sldId id="548" r:id="rId13"/>
    <p:sldId id="526" r:id="rId14"/>
    <p:sldId id="585" r:id="rId15"/>
    <p:sldId id="591" r:id="rId16"/>
    <p:sldId id="590" r:id="rId17"/>
    <p:sldId id="443" r:id="rId18"/>
    <p:sldId id="611" r:id="rId19"/>
    <p:sldId id="608" r:id="rId20"/>
    <p:sldId id="609" r:id="rId21"/>
    <p:sldId id="610" r:id="rId22"/>
    <p:sldId id="598" r:id="rId23"/>
    <p:sldId id="599" r:id="rId24"/>
    <p:sldId id="600" r:id="rId25"/>
    <p:sldId id="601" r:id="rId26"/>
    <p:sldId id="602" r:id="rId27"/>
    <p:sldId id="603" r:id="rId28"/>
    <p:sldId id="604" r:id="rId29"/>
    <p:sldId id="605" r:id="rId30"/>
    <p:sldId id="606" r:id="rId31"/>
    <p:sldId id="607" r:id="rId32"/>
    <p:sldId id="612" r:id="rId33"/>
    <p:sldId id="616" r:id="rId34"/>
    <p:sldId id="617" r:id="rId35"/>
    <p:sldId id="615" r:id="rId36"/>
    <p:sldId id="622" r:id="rId37"/>
    <p:sldId id="623" r:id="rId38"/>
    <p:sldId id="618" r:id="rId39"/>
    <p:sldId id="583" r:id="rId40"/>
    <p:sldId id="584" r:id="rId41"/>
    <p:sldId id="593" r:id="rId42"/>
    <p:sldId id="596" r:id="rId43"/>
    <p:sldId id="620" r:id="rId44"/>
    <p:sldId id="621" r:id="rId45"/>
  </p:sldIdLst>
  <p:sldSz cx="9144000" cy="6858000" type="screen4x3"/>
  <p:notesSz cx="6858000" cy="9144000"/>
  <p:custShowLst>
    <p:custShow name="Custom Show 1" id="0">
      <p:sldLst/>
    </p:custShow>
  </p:custShow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88">
          <p15:clr>
            <a:srgbClr val="A4A3A4"/>
          </p15:clr>
        </p15:guide>
        <p15:guide id="3" orient="horz" pos="42">
          <p15:clr>
            <a:srgbClr val="A4A3A4"/>
          </p15:clr>
        </p15:guide>
        <p15:guide id="4" orient="horz" pos="565">
          <p15:clr>
            <a:srgbClr val="A4A3A4"/>
          </p15:clr>
        </p15:guide>
        <p15:guide id="5" orient="horz" pos="864">
          <p15:clr>
            <a:srgbClr val="A4A3A4"/>
          </p15:clr>
        </p15:guide>
        <p15:guide id="6" pos="3456">
          <p15:clr>
            <a:srgbClr val="A4A3A4"/>
          </p15:clr>
        </p15:guide>
        <p15:guide id="7" pos="1248">
          <p15:clr>
            <a:srgbClr val="A4A3A4"/>
          </p15:clr>
        </p15:guide>
        <p15:guide id="8" pos="5621">
          <p15:clr>
            <a:srgbClr val="A4A3A4"/>
          </p15:clr>
        </p15:guide>
        <p15:guide id="9" pos="1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3683"/>
    <a:srgbClr val="FFCC00"/>
    <a:srgbClr val="FF9900"/>
    <a:srgbClr val="FF660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35" autoAdjust="0"/>
    <p:restoredTop sz="99844" autoAdjust="0"/>
  </p:normalViewPr>
  <p:slideViewPr>
    <p:cSldViewPr showGuides="1">
      <p:cViewPr varScale="1">
        <p:scale>
          <a:sx n="115" d="100"/>
          <a:sy n="115" d="100"/>
        </p:scale>
        <p:origin x="216" y="296"/>
      </p:cViewPr>
      <p:guideLst>
        <p:guide orient="horz" pos="2160"/>
        <p:guide orient="horz" pos="3888"/>
        <p:guide orient="horz" pos="42"/>
        <p:guide orient="horz" pos="565"/>
        <p:guide orient="horz" pos="864"/>
        <p:guide pos="3456"/>
        <p:guide pos="1248"/>
        <p:guide pos="5621"/>
        <p:guide pos="1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888"/>
    </p:cViewPr>
  </p:sorterViewPr>
  <p:notesViewPr>
    <p:cSldViewPr showGuides="1">
      <p:cViewPr varScale="1">
        <p:scale>
          <a:sx n="40" d="100"/>
          <a:sy n="40" d="100"/>
        </p:scale>
        <p:origin x="-1488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handoutMaster" Target="handoutMasters/handoutMaster1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96A88-3F98-7343-8642-64F118F1F6E2}" type="datetimeFigureOut">
              <a:rPr lang="en-US" smtClean="0"/>
              <a:t>5/20/17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00C88B-B251-2E47-9FA0-319A90AE1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552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tiff>
</file>

<file path=ppt/media/image12.png>
</file>

<file path=ppt/media/image2.jpg>
</file>

<file path=ppt/media/image3.png>
</file>

<file path=ppt/media/image4.jp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94853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7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7" charset="0"/>
        <a:ea typeface="ＭＳ Ｐゴシック" pitchFamily="27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7" charset="0"/>
        <a:ea typeface="ＭＳ Ｐゴシック" pitchFamily="27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7" charset="0"/>
        <a:ea typeface="ＭＳ Ｐゴシック" pitchFamily="27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7" charset="0"/>
        <a:ea typeface="ＭＳ Ｐゴシック" pitchFamily="2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2700"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9119" y="1828800"/>
            <a:ext cx="6960065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95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9117" y="4800600"/>
            <a:ext cx="6960066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500" cap="all" spc="150" baseline="0">
                <a:solidFill>
                  <a:schemeClr val="accent1"/>
                </a:solidFill>
              </a:defRPr>
            </a:lvl1pPr>
            <a:lvl2pPr marL="342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9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9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9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9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9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395" y="381000"/>
            <a:ext cx="8643210" cy="74374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395" y="1268760"/>
            <a:ext cx="8643209" cy="49685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0394" y="6400653"/>
            <a:ext cx="4916180" cy="276228"/>
          </a:xfrm>
        </p:spPr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02903" y="6399350"/>
            <a:ext cx="1087325" cy="276228"/>
          </a:xfrm>
        </p:spPr>
        <p:txBody>
          <a:bodyPr/>
          <a:lstStyle/>
          <a:p>
            <a:pPr>
              <a:defRPr/>
            </a:pPr>
            <a:fld id="{B90C6A8F-2450-884D-AB18-F1032C9FF56A}" type="datetime1">
              <a:rPr lang="en-CA" smtClean="0"/>
              <a:t>2017-05-20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790" y="6400075"/>
            <a:ext cx="628815" cy="276228"/>
          </a:xfrm>
        </p:spPr>
        <p:txBody>
          <a:bodyPr/>
          <a:lstStyle/>
          <a:p>
            <a:pPr>
              <a:defRPr/>
            </a:pPr>
            <a:fld id="{7E2471D0-CB05-0D4A-87FA-96E82CC7A496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59184" y="381001"/>
            <a:ext cx="1143298" cy="578430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394" y="381001"/>
            <a:ext cx="7400749" cy="57843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0394" y="6400800"/>
            <a:ext cx="4916180" cy="276228"/>
          </a:xfrm>
        </p:spPr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02903" y="6400800"/>
            <a:ext cx="1087325" cy="276228"/>
          </a:xfrm>
        </p:spPr>
        <p:txBody>
          <a:bodyPr/>
          <a:lstStyle/>
          <a:p>
            <a:pPr>
              <a:defRPr/>
            </a:pPr>
            <a:fld id="{805AC721-D6C2-324F-A0CF-5202EFCEE51E}" type="datetime1">
              <a:rPr lang="en-CA" smtClean="0"/>
              <a:t>2017-05-20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3599" y="6400800"/>
            <a:ext cx="628815" cy="276228"/>
          </a:xfrm>
        </p:spPr>
        <p:txBody>
          <a:bodyPr/>
          <a:lstStyle/>
          <a:p>
            <a:pPr>
              <a:defRPr/>
            </a:pPr>
            <a:fld id="{7E2471D0-CB05-0D4A-87FA-96E82CC7A496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395" y="381000"/>
            <a:ext cx="8643210" cy="67173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395" y="1196753"/>
            <a:ext cx="8643209" cy="5040559"/>
          </a:xfrm>
        </p:spPr>
        <p:txBody>
          <a:bodyPr>
            <a:normAutofit/>
          </a:bodyPr>
          <a:lstStyle>
            <a:lvl1pPr>
              <a:defRPr sz="2401"/>
            </a:lvl1pPr>
            <a:lvl2pPr>
              <a:defRPr sz="2101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0394" y="6400653"/>
            <a:ext cx="4916180" cy="276228"/>
          </a:xfrm>
        </p:spPr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56923" y="6400653"/>
            <a:ext cx="1087325" cy="276228"/>
          </a:xfrm>
        </p:spPr>
        <p:txBody>
          <a:bodyPr/>
          <a:lstStyle/>
          <a:p>
            <a:pPr>
              <a:defRPr/>
            </a:pPr>
            <a:fld id="{43EABB5E-7262-CB40-8B4D-20E575C76861}" type="datetime1">
              <a:rPr lang="en-CA" smtClean="0"/>
              <a:t>2017-05-20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5311" y="6400653"/>
            <a:ext cx="628815" cy="276228"/>
          </a:xfrm>
        </p:spPr>
        <p:txBody>
          <a:bodyPr/>
          <a:lstStyle/>
          <a:p>
            <a:pPr>
              <a:defRPr/>
            </a:pPr>
            <a:fld id="{32ABF8D9-01FB-0545-9A5C-F8F9F728023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918" y="2514600"/>
            <a:ext cx="6520997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3601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9118" y="5410201"/>
            <a:ext cx="6517197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1500" cap="all" spc="150" baseline="0">
                <a:solidFill>
                  <a:schemeClr val="accent1"/>
                </a:solidFill>
              </a:defRPr>
            </a:lvl1pPr>
            <a:lvl2pPr marL="342991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9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97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9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9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9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9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9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B6BEB-9EC3-1F49-BF85-EFADDB899D7A}" type="datetime1">
              <a:rPr lang="en-CA" smtClean="0"/>
              <a:t>2017-05-20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375" y="381000"/>
            <a:ext cx="8697230" cy="74374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6375" y="1268760"/>
            <a:ext cx="4248068" cy="4968552"/>
          </a:xfrm>
        </p:spPr>
        <p:txBody>
          <a:bodyPr>
            <a:normAutofit/>
          </a:bodyPr>
          <a:lstStyle>
            <a:lvl1pPr>
              <a:defRPr sz="2401"/>
            </a:lvl1pPr>
            <a:lvl2pPr>
              <a:defRPr sz="2101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3104" y="1268760"/>
            <a:ext cx="4220500" cy="4968552"/>
          </a:xfrm>
        </p:spPr>
        <p:txBody>
          <a:bodyPr>
            <a:normAutofit/>
          </a:bodyPr>
          <a:lstStyle>
            <a:lvl1pPr>
              <a:defRPr sz="2401"/>
            </a:lvl1pPr>
            <a:lvl2pPr>
              <a:defRPr sz="2101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1418" y="6400800"/>
            <a:ext cx="4916180" cy="276228"/>
          </a:xfrm>
        </p:spPr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56923" y="6400800"/>
            <a:ext cx="1087325" cy="276228"/>
          </a:xfrm>
        </p:spPr>
        <p:txBody>
          <a:bodyPr/>
          <a:lstStyle/>
          <a:p>
            <a:pPr>
              <a:defRPr/>
            </a:pPr>
            <a:fld id="{242D347E-0DF3-AC46-AF5F-91AF333F06DD}" type="datetime1">
              <a:rPr lang="en-CA" smtClean="0"/>
              <a:t>2017-05-20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64790" y="6400800"/>
            <a:ext cx="628815" cy="276228"/>
          </a:xfrm>
        </p:spPr>
        <p:txBody>
          <a:bodyPr/>
          <a:lstStyle/>
          <a:p>
            <a:pPr>
              <a:defRPr/>
            </a:pPr>
            <a:fld id="{BE7E547C-5C6F-534F-94BB-280050EC1AB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395" y="381000"/>
            <a:ext cx="8643210" cy="74374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394" y="1361426"/>
            <a:ext cx="4204988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101" b="0" cap="all" spc="150" baseline="0">
                <a:solidFill>
                  <a:schemeClr val="accent1"/>
                </a:solidFill>
              </a:defRPr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0395" y="2276872"/>
            <a:ext cx="4204988" cy="3960440"/>
          </a:xfrm>
        </p:spPr>
        <p:txBody>
          <a:bodyPr>
            <a:normAutofit/>
          </a:bodyPr>
          <a:lstStyle>
            <a:lvl1pPr>
              <a:defRPr sz="2401"/>
            </a:lvl1pPr>
            <a:lvl2pPr>
              <a:defRPr sz="2101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8617" y="1361426"/>
            <a:ext cx="4204988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101" b="0" cap="all" spc="150" baseline="0">
                <a:solidFill>
                  <a:schemeClr val="accent1"/>
                </a:solidFill>
              </a:defRPr>
            </a:lvl1pPr>
            <a:lvl2pPr marL="342991" indent="0">
              <a:buNone/>
              <a:defRPr sz="1500" b="1"/>
            </a:lvl2pPr>
            <a:lvl3pPr marL="685983" indent="0">
              <a:buNone/>
              <a:defRPr sz="1350" b="1"/>
            </a:lvl3pPr>
            <a:lvl4pPr marL="1028974" indent="0">
              <a:buNone/>
              <a:defRPr sz="1200" b="1"/>
            </a:lvl4pPr>
            <a:lvl5pPr marL="1371966" indent="0">
              <a:buNone/>
              <a:defRPr sz="1200" b="1"/>
            </a:lvl5pPr>
            <a:lvl6pPr marL="1714957" indent="0">
              <a:buNone/>
              <a:defRPr sz="1200" b="1"/>
            </a:lvl6pPr>
            <a:lvl7pPr marL="2057949" indent="0">
              <a:buNone/>
              <a:defRPr sz="1200" b="1"/>
            </a:lvl7pPr>
            <a:lvl8pPr marL="2400940" indent="0">
              <a:buNone/>
              <a:defRPr sz="1200" b="1"/>
            </a:lvl8pPr>
            <a:lvl9pPr marL="274393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88617" y="2276872"/>
            <a:ext cx="4204988" cy="3960440"/>
          </a:xfrm>
        </p:spPr>
        <p:txBody>
          <a:bodyPr>
            <a:normAutofit/>
          </a:bodyPr>
          <a:lstStyle>
            <a:lvl1pPr>
              <a:defRPr sz="2401"/>
            </a:lvl1pPr>
            <a:lvl2pPr>
              <a:defRPr sz="2101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50394" y="6400369"/>
            <a:ext cx="4916180" cy="276228"/>
          </a:xfrm>
        </p:spPr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056923" y="6400800"/>
            <a:ext cx="1087325" cy="276228"/>
          </a:xfrm>
        </p:spPr>
        <p:txBody>
          <a:bodyPr/>
          <a:lstStyle/>
          <a:p>
            <a:pPr>
              <a:defRPr/>
            </a:pPr>
            <a:fld id="{A453F2D2-009C-F64F-A566-9D53309D75C0}" type="datetime1">
              <a:rPr lang="en-CA" smtClean="0"/>
              <a:t>2017-05-20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264790" y="6400800"/>
            <a:ext cx="628815" cy="276228"/>
          </a:xfrm>
        </p:spPr>
        <p:txBody>
          <a:bodyPr/>
          <a:lstStyle/>
          <a:p>
            <a:pPr>
              <a:defRPr/>
            </a:pPr>
            <a:fld id="{1F0DB610-EAB2-544C-9907-C3C5A5742FA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395" y="381000"/>
            <a:ext cx="8643210" cy="74374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C7C0435-BF43-B345-ABF5-0DEADDA431D8}" type="datetime1">
              <a:rPr lang="en-CA" smtClean="0"/>
              <a:t>2017-05-20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70E192-7D0F-F340-90E9-F3CE45CAC0A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973FAB7-77A1-8148-BB4D-63BA9A533861}" type="datetime1">
              <a:rPr lang="en-CA" smtClean="0"/>
              <a:t>2017-05-20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4EBA4-B139-9E47-91BD-8C571CDA530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910" y="1905000"/>
            <a:ext cx="2698158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001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118" y="4648200"/>
            <a:ext cx="268674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900"/>
              </a:spcBef>
              <a:buNone/>
              <a:defRPr sz="1800"/>
            </a:lvl1pPr>
            <a:lvl2pPr marL="342991" indent="0">
              <a:buNone/>
              <a:defRPr sz="900"/>
            </a:lvl2pPr>
            <a:lvl3pPr marL="685983" indent="0">
              <a:buNone/>
              <a:defRPr sz="750"/>
            </a:lvl3pPr>
            <a:lvl4pPr marL="1028974" indent="0">
              <a:buNone/>
              <a:defRPr sz="675"/>
            </a:lvl4pPr>
            <a:lvl5pPr marL="1371966" indent="0">
              <a:buNone/>
              <a:defRPr sz="675"/>
            </a:lvl5pPr>
            <a:lvl6pPr marL="1714957" indent="0">
              <a:buNone/>
              <a:defRPr sz="675"/>
            </a:lvl6pPr>
            <a:lvl7pPr marL="2057949" indent="0">
              <a:buNone/>
              <a:defRPr sz="675"/>
            </a:lvl7pPr>
            <a:lvl8pPr marL="2400940" indent="0">
              <a:buNone/>
              <a:defRPr sz="675"/>
            </a:lvl8pPr>
            <a:lvl9pPr marL="2743932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4528" y="685800"/>
            <a:ext cx="4801850" cy="5334000"/>
          </a:xfrm>
        </p:spPr>
        <p:txBody>
          <a:bodyPr>
            <a:normAutofit/>
          </a:bodyPr>
          <a:lstStyle>
            <a:lvl1pPr>
              <a:defRPr sz="2401"/>
            </a:lvl1pPr>
            <a:lvl2pPr>
              <a:defRPr sz="2101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86F5F6C-9A57-8A4B-835A-941B3AA335A5}" type="datetime1">
              <a:rPr lang="en-CA" smtClean="0"/>
              <a:t>2017-05-20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2471D0-CB05-0D4A-87FA-96E82CC7A496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910" y="1905000"/>
            <a:ext cx="2698158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2701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118" y="4648200"/>
            <a:ext cx="268674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900"/>
              </a:spcBef>
              <a:buNone/>
              <a:defRPr sz="1350"/>
            </a:lvl1pPr>
            <a:lvl2pPr marL="342991" indent="0">
              <a:buNone/>
              <a:defRPr sz="900"/>
            </a:lvl2pPr>
            <a:lvl3pPr marL="685983" indent="0">
              <a:buNone/>
              <a:defRPr sz="750"/>
            </a:lvl3pPr>
            <a:lvl4pPr marL="1028974" indent="0">
              <a:buNone/>
              <a:defRPr sz="675"/>
            </a:lvl4pPr>
            <a:lvl5pPr marL="1371966" indent="0">
              <a:buNone/>
              <a:defRPr sz="675"/>
            </a:lvl5pPr>
            <a:lvl6pPr marL="1714957" indent="0">
              <a:buNone/>
              <a:defRPr sz="675"/>
            </a:lvl6pPr>
            <a:lvl7pPr marL="2057949" indent="0">
              <a:buNone/>
              <a:defRPr sz="675"/>
            </a:lvl7pPr>
            <a:lvl8pPr marL="2400940" indent="0">
              <a:buNone/>
              <a:defRPr sz="675"/>
            </a:lvl8pPr>
            <a:lvl9pPr marL="2743932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3714528" y="685800"/>
            <a:ext cx="4801850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342991" indent="0">
              <a:buNone/>
              <a:defRPr sz="2101"/>
            </a:lvl2pPr>
            <a:lvl3pPr marL="685983" indent="0">
              <a:buNone/>
              <a:defRPr sz="1800"/>
            </a:lvl3pPr>
            <a:lvl4pPr marL="1028974" indent="0">
              <a:buNone/>
              <a:defRPr sz="1500"/>
            </a:lvl4pPr>
            <a:lvl5pPr marL="1371966" indent="0">
              <a:buNone/>
              <a:defRPr sz="1500"/>
            </a:lvl5pPr>
            <a:lvl6pPr marL="1714957" indent="0">
              <a:buNone/>
              <a:defRPr sz="1500"/>
            </a:lvl6pPr>
            <a:lvl7pPr marL="2057949" indent="0">
              <a:buNone/>
              <a:defRPr sz="1500"/>
            </a:lvl7pPr>
            <a:lvl8pPr marL="2400940" indent="0">
              <a:buNone/>
              <a:defRPr sz="1500"/>
            </a:lvl8pPr>
            <a:lvl9pPr marL="2743932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DCF4F88-C5F6-334C-8776-6900C1138051}" type="datetime1">
              <a:rPr lang="en-CA" smtClean="0"/>
              <a:t>2017-05-20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2471D0-CB05-0D4A-87FA-96E82CC7A496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6375" y="381000"/>
            <a:ext cx="8751250" cy="7437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375" y="1268760"/>
            <a:ext cx="8751249" cy="4968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4720" y="6400800"/>
            <a:ext cx="4916180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smtClean="0"/>
              <a:t>© 2016-2017 Sam Cirka, All rights reserved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56923" y="6400800"/>
            <a:ext cx="1087325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D7F142-75AF-4B4C-8CF5-34A3DA8BECAA}" type="datetime1">
              <a:rPr lang="en-CA" smtClean="0"/>
              <a:t>2017-05-20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18810" y="6400800"/>
            <a:ext cx="628815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E2471D0-CB05-0D4A-87FA-96E82CC7A496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 userDrawn="1"/>
        </p:nvSpPr>
        <p:spPr bwMode="auto">
          <a:xfrm>
            <a:off x="1676400" y="6438900"/>
            <a:ext cx="5581650" cy="419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algn="ctr" eaLnBrk="1" hangingPunct="1">
              <a:defRPr/>
            </a:pPr>
            <a:endParaRPr lang="en-US" sz="1000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35792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955" r:id="rId1"/>
    <p:sldLayoutId id="2147484956" r:id="rId2"/>
    <p:sldLayoutId id="2147484957" r:id="rId3"/>
    <p:sldLayoutId id="2147484958" r:id="rId4"/>
    <p:sldLayoutId id="2147484959" r:id="rId5"/>
    <p:sldLayoutId id="2147484960" r:id="rId6"/>
    <p:sldLayoutId id="2147484961" r:id="rId7"/>
    <p:sldLayoutId id="2147484962" r:id="rId8"/>
    <p:sldLayoutId id="2147484963" r:id="rId9"/>
    <p:sldLayoutId id="2147484964" r:id="rId10"/>
    <p:sldLayoutId id="214748496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983" rtl="0" eaLnBrk="1" latinLnBrk="0" hangingPunct="1">
        <a:lnSpc>
          <a:spcPct val="90000"/>
        </a:lnSpc>
        <a:spcBef>
          <a:spcPct val="0"/>
        </a:spcBef>
        <a:buNone/>
        <a:defRPr sz="3001" kern="1200" spc="75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7923" indent="-167923" algn="l" defTabSz="685983" rtl="0" eaLnBrk="1" latinLnBrk="0" hangingPunct="1">
        <a:lnSpc>
          <a:spcPct val="90000"/>
        </a:lnSpc>
        <a:spcBef>
          <a:spcPts val="1350"/>
        </a:spcBef>
        <a:buClr>
          <a:schemeClr val="accent1"/>
        </a:buClr>
        <a:buSzPct val="100000"/>
        <a:buFont typeface="Arial" pitchFamily="34" charset="0"/>
        <a:buChar char="•"/>
        <a:defRPr sz="2401" kern="1200">
          <a:solidFill>
            <a:schemeClr val="tx1"/>
          </a:solidFill>
          <a:latin typeface="+mn-lt"/>
          <a:ea typeface="+mn-ea"/>
          <a:cs typeface="+mn-cs"/>
        </a:defRPr>
      </a:lvl1pPr>
      <a:lvl2pPr marL="347755" indent="-173878" algn="l" defTabSz="685983" rtl="0" eaLnBrk="1" latinLnBrk="0" hangingPunct="1">
        <a:lnSpc>
          <a:spcPct val="90000"/>
        </a:lnSpc>
        <a:spcBef>
          <a:spcPts val="900"/>
        </a:spcBef>
        <a:buClr>
          <a:schemeClr val="accent1"/>
        </a:buClr>
        <a:buSzPct val="100000"/>
        <a:buFont typeface="Arial" pitchFamily="34" charset="0"/>
        <a:buChar char="•"/>
        <a:defRPr sz="2101" kern="1200">
          <a:solidFill>
            <a:schemeClr val="tx1"/>
          </a:solidFill>
          <a:latin typeface="+mn-lt"/>
          <a:ea typeface="+mn-ea"/>
          <a:cs typeface="+mn-cs"/>
        </a:defRPr>
      </a:lvl2pPr>
      <a:lvl3pPr marL="512105" indent="-164350" algn="l" defTabSz="685983" rtl="0" eaLnBrk="1" latinLnBrk="0" hangingPunct="1">
        <a:lnSpc>
          <a:spcPct val="90000"/>
        </a:lnSpc>
        <a:spcBef>
          <a:spcPts val="45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43109" indent="-131004" algn="l" defTabSz="685983" rtl="0" eaLnBrk="1" latinLnBrk="0" hangingPunct="1">
        <a:lnSpc>
          <a:spcPct val="90000"/>
        </a:lnSpc>
        <a:spcBef>
          <a:spcPts val="450"/>
        </a:spcBef>
        <a:buClr>
          <a:schemeClr val="accent1"/>
        </a:buClr>
        <a:buSzPct val="100000"/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772922" indent="-129813" algn="l" defTabSz="685983" rtl="0" eaLnBrk="1" latinLnBrk="0" hangingPunct="1">
        <a:lnSpc>
          <a:spcPct val="90000"/>
        </a:lnSpc>
        <a:spcBef>
          <a:spcPts val="450"/>
        </a:spcBef>
        <a:buClr>
          <a:schemeClr val="accent1"/>
        </a:buClr>
        <a:buSzPct val="100000"/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905497" indent="-130337" algn="l" defTabSz="685983" rtl="0" eaLnBrk="1" latinLnBrk="0" hangingPunct="1">
        <a:spcBef>
          <a:spcPts val="450"/>
        </a:spcBef>
        <a:buClr>
          <a:schemeClr val="accent1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35834" indent="-130337" algn="l" defTabSz="685983" rtl="0" eaLnBrk="1" latinLnBrk="0" hangingPunct="1">
        <a:spcBef>
          <a:spcPts val="450"/>
        </a:spcBef>
        <a:buClr>
          <a:schemeClr val="accent1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166171" indent="-130337" algn="l" defTabSz="685983" rtl="0" eaLnBrk="1" latinLnBrk="0" hangingPunct="1">
        <a:spcBef>
          <a:spcPts val="450"/>
        </a:spcBef>
        <a:buClr>
          <a:schemeClr val="accent1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296508" indent="-130337" algn="l" defTabSz="685983" rtl="0" eaLnBrk="1" latinLnBrk="0" hangingPunct="1">
        <a:spcBef>
          <a:spcPts val="450"/>
        </a:spcBef>
        <a:buClr>
          <a:schemeClr val="accent1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91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83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74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966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957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949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40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932" algn="l" defTabSz="6859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w3schools.com/sql/sql_datatypes.asp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n.wikipedia.org/wiki/Tuple" TargetMode="External"/><Relationship Id="rId3" Type="http://schemas.openxmlformats.org/officeDocument/2006/relationships/image" Target="../media/image5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tds.sourceforge.net/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b.apache.org/derby/integrate/plugin_help/ij.html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w3schools.com/SQL/deFault.asp" TargetMode="External"/><Relationship Id="rId3" Type="http://schemas.openxmlformats.org/officeDocument/2006/relationships/hyperlink" Target="https://dzone.com/articles/building-simple-data-access-layer-using-jdbc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assandra.apache.org/" TargetMode="External"/><Relationship Id="rId4" Type="http://schemas.openxmlformats.org/officeDocument/2006/relationships/hyperlink" Target="http://www.mongodb.org/" TargetMode="External"/><Relationship Id="rId5" Type="http://schemas.openxmlformats.org/officeDocument/2006/relationships/hyperlink" Target="http://couchdb.apache.org/" TargetMode="External"/><Relationship Id="rId6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osql-database.org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Java </a:t>
            </a:r>
            <a:r>
              <a:rPr lang="en-US" dirty="0" err="1" smtClean="0">
                <a:ea typeface="ＭＳ Ｐゴシック" charset="-128"/>
                <a:cs typeface="ＭＳ Ｐゴシック" charset="-128"/>
              </a:rPr>
              <a:t>DataBase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 </a:t>
            </a:r>
            <a:r>
              <a:rPr lang="en-US" dirty="0" err="1" smtClean="0">
                <a:ea typeface="ＭＳ Ｐゴシック" charset="-128"/>
                <a:cs typeface="ＭＳ Ｐゴシック" charset="-128"/>
              </a:rPr>
              <a:t>Connectivity(JDBC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)</a:t>
            </a:r>
          </a:p>
        </p:txBody>
      </p:sp>
      <p:sp>
        <p:nvSpPr>
          <p:cNvPr id="19460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CA" dirty="0" smtClean="0">
                <a:ea typeface="Calibri"/>
                <a:cs typeface="Calibri"/>
              </a:rPr>
              <a:t>Java's SQL package</a:t>
            </a:r>
            <a:endParaRPr lang="en-US" dirty="0" smtClean="0">
              <a:ea typeface="Calibri"/>
              <a:cs typeface="Calibri"/>
            </a:endParaRPr>
          </a:p>
          <a:p>
            <a:pPr eaLnBrk="1" hangingPunct="1"/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0" y="5883275"/>
            <a:ext cx="5657850" cy="365125"/>
          </a:xfrm>
        </p:spPr>
        <p:txBody>
          <a:bodyPr/>
          <a:lstStyle/>
          <a:p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19458" name="Rectangle 1030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8686800" y="6416675"/>
            <a:ext cx="457200" cy="365125"/>
          </a:xfr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fld id="{FBB3C2CE-48F2-F94F-899F-DF955AB138BA}" type="slidenum">
              <a:rPr lang="en-US" smtClean="0"/>
              <a:pPr/>
              <a:t>1</a:t>
            </a:fld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ＭＳ Ｐゴシック" charset="-128"/>
                <a:cs typeface="ＭＳ Ｐゴシック" charset="-128"/>
              </a:rPr>
              <a:t>Foreign Key Constraints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ea typeface="ＭＳ Ｐゴシック" charset="-128"/>
                <a:cs typeface="ＭＳ Ｐゴシック" charset="-128"/>
              </a:rPr>
              <a:t>In a relational database, data is typically related in some way</a:t>
            </a:r>
          </a:p>
          <a:p>
            <a:r>
              <a:rPr lang="en-US" dirty="0" smtClean="0">
                <a:ea typeface="ＭＳ Ｐゴシック" charset="-128"/>
                <a:cs typeface="ＭＳ Ｐゴシック" charset="-128"/>
              </a:rPr>
              <a:t>Rows in a relation are related and rows in different relations are related through their common attributes</a:t>
            </a:r>
          </a:p>
          <a:p>
            <a:r>
              <a:rPr lang="en-US" dirty="0" smtClean="0">
                <a:ea typeface="ＭＳ Ｐゴシック" charset="-128"/>
                <a:cs typeface="ＭＳ Ｐゴシック" charset="-128"/>
              </a:rPr>
              <a:t>These common attributes are foreign keys</a:t>
            </a:r>
          </a:p>
          <a:p>
            <a:r>
              <a:rPr lang="en-US" dirty="0" smtClean="0">
                <a:ea typeface="ＭＳ Ｐゴシック" charset="-128"/>
                <a:cs typeface="ＭＳ Ｐゴシック" charset="-128"/>
              </a:rPr>
              <a:t>The foreign key constraints define the relationships among relations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174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3773E90-6B6F-7C4B-A0CC-CF7FE97E3543}" type="slidenum">
              <a:rPr lang="en-US" smtClean="0"/>
              <a:pPr/>
              <a:t>10</a:t>
            </a:fld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ea typeface="ＭＳ Ｐゴシック" charset="-128"/>
                <a:cs typeface="ＭＳ Ｐゴシック" charset="-128"/>
              </a:rPr>
              <a:t>Integrity Constraints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Domain constraints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, </a:t>
            </a:r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primary key 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constraints</a:t>
            </a:r>
            <a:r>
              <a:rPr lang="en-US" dirty="0">
                <a:ea typeface="ＭＳ Ｐゴシック" charset="-128"/>
                <a:cs typeface="ＭＳ Ｐゴシック" charset="-128"/>
              </a:rPr>
              <a:t>, and </a:t>
            </a:r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indexes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 are known as </a:t>
            </a:r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intra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-relational (</a:t>
            </a:r>
            <a:r>
              <a:rPr lang="en-US" i="1" dirty="0" smtClean="0">
                <a:ea typeface="ＭＳ Ｐゴシック" charset="-128"/>
                <a:cs typeface="ＭＳ Ｐゴシック" charset="-128"/>
              </a:rPr>
              <a:t>within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) constraints, meaning that a constraint involves only one relation</a:t>
            </a: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The </a:t>
            </a:r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foreign key 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constraint is known as </a:t>
            </a:r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inter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-relational (</a:t>
            </a:r>
            <a:r>
              <a:rPr lang="en-US" i="1" dirty="0" smtClean="0">
                <a:ea typeface="ＭＳ Ｐゴシック" charset="-128"/>
                <a:cs typeface="ＭＳ Ｐゴシック" charset="-128"/>
              </a:rPr>
              <a:t>between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), meaning that a constraint involves more than one relation</a:t>
            </a:r>
          </a:p>
          <a:p>
            <a:pPr eaLnBrk="1" hangingPunct="1"/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2765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06BD278-EFF0-A842-B6A5-37B983BFDCD9}" type="slidenum">
              <a:rPr lang="en-US" smtClean="0"/>
              <a:pPr/>
              <a:t>11</a:t>
            </a:fld>
            <a:endParaRPr lang="en-US" dirty="0" smtClean="0"/>
          </a:p>
        </p:txBody>
      </p:sp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1190011"/>
              </p:ext>
            </p:extLst>
          </p:nvPr>
        </p:nvGraphicFramePr>
        <p:xfrm>
          <a:off x="1115616" y="4400592"/>
          <a:ext cx="1080120" cy="1692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120"/>
              </a:tblGrid>
              <a:tr h="338020">
                <a:tc>
                  <a:txBody>
                    <a:bodyPr/>
                    <a:lstStyle/>
                    <a:p>
                      <a:r>
                        <a:rPr kumimoji="0" lang="en-US" sz="1200" b="1" kern="1200" dirty="0" err="1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studentId</a:t>
                      </a:r>
                      <a:endParaRPr lang="en-US" sz="1200" dirty="0">
                        <a:latin typeface="Calibri"/>
                      </a:endParaRPr>
                    </a:p>
                  </a:txBody>
                  <a:tcPr/>
                </a:tc>
              </a:tr>
              <a:tr h="34062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A44111110</a:t>
                      </a: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nl-NL" sz="1200" dirty="0" smtClean="0">
                          <a:latin typeface="+mn-lt"/>
                        </a:rPr>
                        <a:t>A44111111</a:t>
                      </a:r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A44111112</a:t>
                      </a:r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…</a:t>
                      </a:r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1517098"/>
              </p:ext>
            </p:extLst>
          </p:nvPr>
        </p:nvGraphicFramePr>
        <p:xfrm>
          <a:off x="6660232" y="4409884"/>
          <a:ext cx="1080120" cy="1692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120"/>
              </a:tblGrid>
              <a:tr h="338020">
                <a:tc>
                  <a:txBody>
                    <a:bodyPr/>
                    <a:lstStyle/>
                    <a:p>
                      <a:r>
                        <a:rPr kumimoji="0" lang="en-US" sz="1200" b="1" kern="1200" dirty="0" err="1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courseId</a:t>
                      </a:r>
                      <a:endParaRPr lang="en-US" sz="1200" dirty="0">
                        <a:latin typeface="Calibri"/>
                      </a:endParaRPr>
                    </a:p>
                  </a:txBody>
                  <a:tcPr/>
                </a:tc>
              </a:tr>
              <a:tr h="34062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11111</a:t>
                      </a: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pPr marL="0" marR="0" indent="0" algn="l" defTabSz="6859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11112</a:t>
                      </a: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pPr marL="0" marR="0" indent="0" algn="l" defTabSz="6859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11113</a:t>
                      </a: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Calibri"/>
                        </a:rPr>
                        <a:t>…</a:t>
                      </a:r>
                      <a:endParaRPr lang="en-US" sz="1200" dirty="0">
                        <a:latin typeface="Calibri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660232" y="4005064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Course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15616" y="4031260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Student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707904" y="3192183"/>
            <a:ext cx="1341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Enrollment</a:t>
            </a:r>
            <a:endParaRPr lang="en-US" dirty="0"/>
          </a:p>
        </p:txBody>
      </p:sp>
      <p:graphicFrame>
        <p:nvGraphicFramePr>
          <p:cNvPr id="1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7652488"/>
              </p:ext>
            </p:extLst>
          </p:nvPr>
        </p:nvGraphicFramePr>
        <p:xfrm>
          <a:off x="3298490" y="3643276"/>
          <a:ext cx="1080120" cy="1692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120"/>
              </a:tblGrid>
              <a:tr h="338020">
                <a:tc>
                  <a:txBody>
                    <a:bodyPr/>
                    <a:lstStyle/>
                    <a:p>
                      <a:r>
                        <a:rPr kumimoji="0" lang="en-US" sz="1200" b="1" kern="1200" dirty="0" err="1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studentId</a:t>
                      </a:r>
                      <a:endParaRPr lang="en-US" sz="1200" dirty="0">
                        <a:latin typeface="Calibri"/>
                      </a:endParaRPr>
                    </a:p>
                  </a:txBody>
                  <a:tcPr/>
                </a:tc>
              </a:tr>
              <a:tr h="34062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A44111110</a:t>
                      </a: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nl-NL" sz="1200" dirty="0" smtClean="0">
                          <a:latin typeface="+mn-lt"/>
                        </a:rPr>
                        <a:t>A44111111</a:t>
                      </a:r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A44111112</a:t>
                      </a:r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…</a:t>
                      </a:r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5483247"/>
              </p:ext>
            </p:extLst>
          </p:nvPr>
        </p:nvGraphicFramePr>
        <p:xfrm>
          <a:off x="4410863" y="3645024"/>
          <a:ext cx="1080120" cy="1692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120"/>
              </a:tblGrid>
              <a:tr h="338020">
                <a:tc>
                  <a:txBody>
                    <a:bodyPr/>
                    <a:lstStyle/>
                    <a:p>
                      <a:r>
                        <a:rPr kumimoji="0" lang="en-US" sz="1200" b="1" kern="1200" dirty="0" err="1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courseId</a:t>
                      </a:r>
                      <a:endParaRPr lang="en-US" sz="1200" dirty="0">
                        <a:latin typeface="Calibri"/>
                      </a:endParaRPr>
                    </a:p>
                  </a:txBody>
                  <a:tcPr/>
                </a:tc>
              </a:tr>
              <a:tr h="34062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11111</a:t>
                      </a: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pPr marL="0" marR="0" indent="0" algn="l" defTabSz="6859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11112</a:t>
                      </a: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pPr marL="0" marR="0" indent="0" algn="l" defTabSz="6859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35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11113</a:t>
                      </a: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Calibri"/>
                        </a:rPr>
                        <a:t>…</a:t>
                      </a:r>
                      <a:endParaRPr lang="en-US" sz="1200" dirty="0">
                        <a:latin typeface="Calibri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115687" y="6134317"/>
            <a:ext cx="1080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chemeClr val="accent3"/>
                </a:solidFill>
              </a:rPr>
              <a:t>PK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60232" y="6120008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chemeClr val="accent3"/>
                </a:solidFill>
              </a:rPr>
              <a:t>PK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47935" y="5373216"/>
            <a:ext cx="2143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3"/>
                </a:solidFill>
              </a:rPr>
              <a:t>FK</a:t>
            </a:r>
            <a:endParaRPr lang="en-US" dirty="0">
              <a:solidFill>
                <a:schemeClr val="accent3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227989" y="3789040"/>
            <a:ext cx="1070501" cy="792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5490983" y="3789040"/>
            <a:ext cx="1169249" cy="7920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Constraints Example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277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7A22998-9F41-A245-93C8-F8217DB592D4}" type="slidenum">
              <a:rPr lang="en-US" smtClean="0"/>
              <a:pPr/>
              <a:t>12</a:t>
            </a:fld>
            <a:endParaRPr lang="en-US" dirty="0" smtClean="0"/>
          </a:p>
        </p:txBody>
      </p:sp>
      <p:sp>
        <p:nvSpPr>
          <p:cNvPr id="32771" name="Rectangle 10"/>
          <p:cNvSpPr>
            <a:spLocks noGrp="1" noChangeArrowheads="1"/>
          </p:cNvSpPr>
          <p:nvPr>
            <p:ph idx="4294967295"/>
          </p:nvPr>
        </p:nvSpPr>
        <p:spPr>
          <a:xfrm>
            <a:off x="1560513" y="1828800"/>
            <a:ext cx="7583487" cy="4208463"/>
          </a:xfrm>
        </p:spPr>
        <p:txBody>
          <a:bodyPr>
            <a:normAutofit/>
          </a:bodyPr>
          <a:lstStyle/>
          <a:p>
            <a:pPr eaLnBrk="1" hangingPunct="1">
              <a:spcBef>
                <a:spcPct val="0"/>
              </a:spcBef>
              <a:buFont typeface="Wingdings 2" charset="2"/>
              <a:buNone/>
            </a:pP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CREATE TABLE Enrollment (</a:t>
            </a:r>
          </a:p>
          <a:p>
            <a:pPr eaLnBrk="1" hangingPunct="1">
              <a:spcBef>
                <a:spcPct val="0"/>
              </a:spcBef>
              <a:buFont typeface="Wingdings 2" charset="2"/>
              <a:buNone/>
            </a:pP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  </a:t>
            </a:r>
            <a:r>
              <a:rPr lang="en-US" dirty="0" err="1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studentId</a:t>
            </a: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 char(9), </a:t>
            </a:r>
          </a:p>
          <a:p>
            <a:pPr eaLnBrk="1" hangingPunct="1">
              <a:spcBef>
                <a:spcPct val="0"/>
              </a:spcBef>
              <a:buFont typeface="Wingdings 2" charset="2"/>
              <a:buNone/>
            </a:pP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  </a:t>
            </a:r>
            <a:r>
              <a:rPr lang="en-US" dirty="0" err="1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courseId</a:t>
            </a: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 char(5),</a:t>
            </a:r>
          </a:p>
          <a:p>
            <a:pPr eaLnBrk="1" hangingPunct="1">
              <a:spcBef>
                <a:spcPct val="0"/>
              </a:spcBef>
              <a:buFont typeface="Wingdings 2" charset="2"/>
              <a:buNone/>
            </a:pP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  </a:t>
            </a:r>
            <a:r>
              <a:rPr lang="en-US" dirty="0" err="1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dateRegistered</a:t>
            </a: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 date,  </a:t>
            </a:r>
          </a:p>
          <a:p>
            <a:pPr eaLnBrk="1" hangingPunct="1">
              <a:spcBef>
                <a:spcPct val="0"/>
              </a:spcBef>
              <a:buFont typeface="Wingdings 2" charset="2"/>
              <a:buNone/>
            </a:pP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  grade char(1),</a:t>
            </a:r>
          </a:p>
          <a:p>
            <a:pPr>
              <a:spcBef>
                <a:spcPct val="0"/>
              </a:spcBef>
              <a:buNone/>
            </a:pPr>
            <a:r>
              <a:rPr lang="en-US" dirty="0" smtClean="0">
                <a:ea typeface="ＭＳ Ｐゴシック" charset="-128"/>
                <a:cs typeface="ＭＳ Ｐゴシック" charset="-128"/>
              </a:rPr>
              <a:t>  </a:t>
            </a:r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PRIMARY KEY </a:t>
            </a:r>
            <a:r>
              <a:rPr lang="en-US" dirty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(</a:t>
            </a:r>
            <a:r>
              <a:rPr lang="en-US" dirty="0" err="1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studentId</a:t>
            </a: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, </a:t>
            </a:r>
            <a:r>
              <a:rPr lang="en-US" dirty="0" err="1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courseId</a:t>
            </a: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),</a:t>
            </a:r>
          </a:p>
          <a:p>
            <a:pPr>
              <a:spcBef>
                <a:spcPct val="0"/>
              </a:spcBef>
              <a:buNone/>
            </a:pPr>
            <a:r>
              <a:rPr lang="en-US" dirty="0" smtClean="0">
                <a:ea typeface="ＭＳ Ｐゴシック" charset="-128"/>
                <a:cs typeface="ＭＳ Ｐゴシック" charset="-128"/>
              </a:rPr>
              <a:t> </a:t>
            </a:r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 FOREIGN KEY</a:t>
            </a:r>
            <a:r>
              <a:rPr lang="en-US" dirty="0" smtClean="0">
                <a:solidFill>
                  <a:srgbClr val="7FD13B"/>
                </a:solidFill>
                <a:ea typeface="ＭＳ Ｐゴシック" charset="-128"/>
                <a:cs typeface="ＭＳ Ｐゴシック" charset="-128"/>
              </a:rPr>
              <a:t> </a:t>
            </a:r>
            <a:r>
              <a:rPr lang="en-US" dirty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(</a:t>
            </a:r>
            <a:r>
              <a:rPr lang="en-US" dirty="0" err="1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studentId</a:t>
            </a:r>
            <a:r>
              <a:rPr lang="en-US" dirty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) </a:t>
            </a: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references Student,</a:t>
            </a:r>
          </a:p>
          <a:p>
            <a:pPr>
              <a:spcBef>
                <a:spcPct val="0"/>
              </a:spcBef>
              <a:buNone/>
            </a:pPr>
            <a:r>
              <a:rPr lang="en-US" dirty="0" smtClean="0">
                <a:ea typeface="ＭＳ Ｐゴシック" charset="-128"/>
                <a:cs typeface="ＭＳ Ｐゴシック" charset="-128"/>
              </a:rPr>
              <a:t>  </a:t>
            </a:r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FOREIGN KEY</a:t>
            </a:r>
            <a:r>
              <a:rPr lang="en-US" dirty="0" smtClean="0">
                <a:solidFill>
                  <a:srgbClr val="7FD13B"/>
                </a:solidFill>
                <a:ea typeface="ＭＳ Ｐゴシック" charset="-128"/>
                <a:cs typeface="ＭＳ Ｐゴシック" charset="-128"/>
              </a:rPr>
              <a:t> </a:t>
            </a: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(</a:t>
            </a:r>
            <a:r>
              <a:rPr lang="en-US" dirty="0" err="1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courseId</a:t>
            </a: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) references Course</a:t>
            </a:r>
          </a:p>
          <a:p>
            <a:pPr eaLnBrk="1" hangingPunct="1">
              <a:spcBef>
                <a:spcPct val="0"/>
              </a:spcBef>
              <a:buFont typeface="Wingdings 2" charset="2"/>
              <a:buNone/>
            </a:pPr>
            <a:r>
              <a:rPr lang="en-US" dirty="0" smtClean="0">
                <a:ea typeface="ＭＳ Ｐゴシック" charset="-128"/>
                <a:cs typeface="ＭＳ Ｐゴシック" charset="-128"/>
              </a:rPr>
              <a:t>);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ea typeface="ＭＳ Ｐゴシック" charset="-128"/>
                <a:cs typeface="ＭＳ Ｐゴシック" charset="-128"/>
              </a:rPr>
              <a:t>Language - SQL 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ea typeface="ＭＳ Ｐゴシック" charset="-128"/>
                <a:cs typeface="ＭＳ Ｐゴシック" charset="-128"/>
              </a:rPr>
              <a:t>Structured Query Language, pronounced 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S-Q-L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, or sequel</a:t>
            </a:r>
          </a:p>
          <a:p>
            <a:r>
              <a:rPr lang="en-US" dirty="0" smtClean="0">
                <a:ea typeface="ＭＳ Ｐゴシック" charset="-128"/>
                <a:cs typeface="ＭＳ Ｐゴシック" charset="-128"/>
              </a:rPr>
              <a:t>SQL is the universal language for accessing relational database systems</a:t>
            </a:r>
          </a:p>
          <a:p>
            <a:r>
              <a:rPr lang="en-US" dirty="0" smtClean="0">
                <a:ea typeface="ＭＳ Ｐゴシック" charset="-128"/>
                <a:cs typeface="ＭＳ Ｐゴシック" charset="-128"/>
              </a:rPr>
              <a:t>Application programs allow end-users to access the database without directly using SQL, but these applications themselves must use SQL to access the database</a:t>
            </a:r>
          </a:p>
          <a:p>
            <a:endParaRPr lang="en-US" dirty="0" smtClean="0">
              <a:ea typeface="ＭＳ Ｐゴシック" charset="-128"/>
              <a:cs typeface="ＭＳ Ｐゴシック" charset="-128"/>
            </a:endParaRPr>
          </a:p>
          <a:p>
            <a:endParaRPr lang="en-US" dirty="0" smtClean="0">
              <a:ea typeface="ＭＳ Ｐゴシック" charset="-128"/>
              <a:cs typeface="ＭＳ Ｐゴシック" charset="-128"/>
            </a:endParaRPr>
          </a:p>
          <a:p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379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75723F25-0278-D144-A053-1AC147F57022}" type="slidenum">
              <a:rPr lang="en-US" smtClean="0"/>
              <a:pPr/>
              <a:t>13</a:t>
            </a:fld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Basic </a:t>
            </a:r>
            <a:r>
              <a:rPr lang="en-US" dirty="0" smtClean="0">
                <a:ea typeface="ＭＳ Ｐゴシック" charset="-128"/>
                <a:cs typeface="ＭＳ Ｐゴシック" charset="-128"/>
                <a:hlinkClick r:id="rId2"/>
              </a:rPr>
              <a:t>SQL Data Types</a:t>
            </a:r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1987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38E9D08-246D-6F40-A542-E0D4A1D3B100}" type="slidenum">
              <a:rPr lang="en-US"/>
              <a:pPr/>
              <a:t>14</a:t>
            </a:fld>
            <a:endParaRPr lang="en-US" dirty="0"/>
          </a:p>
        </p:txBody>
      </p:sp>
      <p:graphicFrame>
        <p:nvGraphicFramePr>
          <p:cNvPr id="553987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6311981"/>
              </p:ext>
            </p:extLst>
          </p:nvPr>
        </p:nvGraphicFramePr>
        <p:xfrm>
          <a:off x="611832" y="1916832"/>
          <a:ext cx="7848600" cy="3881656"/>
        </p:xfrm>
        <a:graphic>
          <a:graphicData uri="http://schemas.openxmlformats.org/drawingml/2006/table">
            <a:tbl>
              <a:tblPr firstRow="1">
                <a:tableStyleId>{6E25E649-3F16-4E02-A733-19D2CDBF48F0}</a:tableStyleId>
              </a:tblPr>
              <a:tblGrid>
                <a:gridCol w="1800200"/>
                <a:gridCol w="6048400"/>
              </a:tblGrid>
              <a:tr h="4983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Data Type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Description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</a:endParaRPr>
                    </a:p>
                  </a:txBody>
                  <a:tcPr horzOverflow="overflow"/>
                </a:tc>
              </a:tr>
              <a:tr h="5097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integer(size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)</a:t>
                      </a:r>
                      <a:b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</a:b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int(size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)</a:t>
                      </a:r>
                      <a:b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</a:b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smallint(size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)</a:t>
                      </a:r>
                      <a:b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</a:b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tinyint(size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)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Hold integers only. The maximum number of digits are specified in parenthesis.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horzOverflow="overflow"/>
                </a:tc>
              </a:tr>
              <a:tr h="2849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decimal(size,d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)</a:t>
                      </a:r>
                      <a:b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</a:b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numeric(size,d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)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Hold numbers with fractions. The maximum number of digits are specified in "size". The maximum number of digits to the right of the decimal is specified in "</a:t>
                      </a: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d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".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horzOverflow="overflow"/>
                </a:tc>
              </a:tr>
              <a:tr h="2734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char(size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)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Holds a fixed length string (can contain letters, numbers, and special characters). The fixed size is specified in parenthesis.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horzOverflow="overflow"/>
                </a:tc>
              </a:tr>
              <a:tr h="25939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varchar(size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)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Holds a variable length string (can contain letters, numbers, and special characters). The maximum size is specified in parenthesis.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horzOverflow="overflow"/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date(yyyymmdd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)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Holds a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date;datetime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(mm/</a:t>
                      </a: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dd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/</a:t>
                      </a:r>
                      <a:r>
                        <a:rPr kumimoji="0" lang="en-US" sz="16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yyyy</a:t>
                      </a:r>
                      <a:r>
                        <a:rPr kumimoji="0" lang="en-US" sz="1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) for MS-SQL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FFFF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horzOverflow="overflow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JDBC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4294967295"/>
          </p:nvPr>
        </p:nvSpPr>
        <p:spPr>
          <a:xfrm>
            <a:off x="0" y="5883275"/>
            <a:ext cx="5657850" cy="365125"/>
          </a:xfrm>
        </p:spPr>
        <p:txBody>
          <a:bodyPr/>
          <a:lstStyle/>
          <a:p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86800" y="6416675"/>
            <a:ext cx="457200" cy="365125"/>
          </a:xfrm>
        </p:spPr>
        <p:txBody>
          <a:bodyPr/>
          <a:lstStyle/>
          <a:p>
            <a:pPr>
              <a:defRPr/>
            </a:pPr>
            <a:fld id="{32ABF8D9-01FB-0545-9A5C-F8F9F7280232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The Architecture of JDBC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370031" y="6288741"/>
            <a:ext cx="3173333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© 2016-2017 Sam Cirka, All rights reserved</a:t>
            </a:r>
            <a:endParaRPr lang="en-US" dirty="0"/>
          </a:p>
        </p:txBody>
      </p:sp>
      <p:sp>
        <p:nvSpPr>
          <p:cNvPr id="46083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8404A196-0613-F146-8967-85E143618325}" type="slidenum">
              <a:rPr lang="en-US" smtClean="0"/>
              <a:pPr/>
              <a:t>16</a:t>
            </a:fld>
            <a:endParaRPr lang="en-US" dirty="0" smtClean="0"/>
          </a:p>
        </p:txBody>
      </p:sp>
      <p:sp>
        <p:nvSpPr>
          <p:cNvPr id="46084" name="TextBox 4"/>
          <p:cNvSpPr txBox="1">
            <a:spLocks noChangeArrowheads="1"/>
          </p:cNvSpPr>
          <p:nvPr/>
        </p:nvSpPr>
        <p:spPr bwMode="auto">
          <a:xfrm>
            <a:off x="251520" y="2420888"/>
            <a:ext cx="1584176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alibri"/>
              </a:rPr>
              <a:t>Java Application</a:t>
            </a:r>
          </a:p>
        </p:txBody>
      </p:sp>
      <p:pic>
        <p:nvPicPr>
          <p:cNvPr id="46085" name="Picture 5" descr="AA053817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3528" y="1556792"/>
            <a:ext cx="1247775" cy="839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6087" name="TextBox 7"/>
          <p:cNvSpPr txBox="1">
            <a:spLocks noChangeArrowheads="1"/>
          </p:cNvSpPr>
          <p:nvPr/>
        </p:nvSpPr>
        <p:spPr bwMode="auto">
          <a:xfrm>
            <a:off x="4499992" y="2132856"/>
            <a:ext cx="1828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alibri"/>
              </a:rPr>
              <a:t>JDBC API</a:t>
            </a:r>
          </a:p>
        </p:txBody>
      </p:sp>
      <p:pic>
        <p:nvPicPr>
          <p:cNvPr id="46092" name="Picture 12" descr="BU005300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95328" y="5157192"/>
            <a:ext cx="1247775" cy="98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6093" name="Picture 13" descr="BU005300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68144" y="5187950"/>
            <a:ext cx="1247775" cy="98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6095" name="TextBox 15"/>
          <p:cNvSpPr txBox="1">
            <a:spLocks noChangeArrowheads="1"/>
          </p:cNvSpPr>
          <p:nvPr/>
        </p:nvSpPr>
        <p:spPr bwMode="auto">
          <a:xfrm>
            <a:off x="5370032" y="4221088"/>
            <a:ext cx="1580175" cy="307777"/>
          </a:xfrm>
          <a:prstGeom prst="rect">
            <a:avLst/>
          </a:prstGeom>
          <a:noFill/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  <a:latin typeface="Calibri"/>
              </a:rPr>
              <a:t>JDBC-ODBC </a:t>
            </a:r>
            <a:r>
              <a:rPr lang="en-US" sz="1400" dirty="0">
                <a:latin typeface="Calibri"/>
              </a:rPr>
              <a:t>Bridge</a:t>
            </a:r>
          </a:p>
        </p:txBody>
      </p:sp>
      <p:sp>
        <p:nvSpPr>
          <p:cNvPr id="46097" name="TextBox 17"/>
          <p:cNvSpPr txBox="1">
            <a:spLocks noChangeArrowheads="1"/>
          </p:cNvSpPr>
          <p:nvPr/>
        </p:nvSpPr>
        <p:spPr bwMode="auto">
          <a:xfrm>
            <a:off x="7468083" y="5332098"/>
            <a:ext cx="1416521" cy="307777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  <a:latin typeface="Calibri"/>
              </a:rPr>
              <a:t>MS ODBC Driver</a:t>
            </a:r>
          </a:p>
        </p:txBody>
      </p:sp>
      <p:sp>
        <p:nvSpPr>
          <p:cNvPr id="46098" name="TextBox 18"/>
          <p:cNvSpPr txBox="1">
            <a:spLocks noChangeArrowheads="1"/>
          </p:cNvSpPr>
          <p:nvPr/>
        </p:nvSpPr>
        <p:spPr bwMode="auto">
          <a:xfrm>
            <a:off x="6798168" y="5950206"/>
            <a:ext cx="1417219" cy="307777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alibri"/>
              </a:rPr>
              <a:t>MS Access DB</a:t>
            </a:r>
          </a:p>
        </p:txBody>
      </p:sp>
      <p:sp>
        <p:nvSpPr>
          <p:cNvPr id="46099" name="TextBox 19"/>
          <p:cNvSpPr txBox="1">
            <a:spLocks noChangeArrowheads="1"/>
          </p:cNvSpPr>
          <p:nvPr/>
        </p:nvSpPr>
        <p:spPr bwMode="auto">
          <a:xfrm>
            <a:off x="3941908" y="6257983"/>
            <a:ext cx="1252736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alibri"/>
              </a:rPr>
              <a:t>other DB</a:t>
            </a:r>
          </a:p>
        </p:txBody>
      </p:sp>
      <p:cxnSp>
        <p:nvCxnSpPr>
          <p:cNvPr id="21" name="Straight Connector 20"/>
          <p:cNvCxnSpPr>
            <a:stCxn id="2" idx="2"/>
            <a:endCxn id="50" idx="0"/>
          </p:cNvCxnSpPr>
          <p:nvPr/>
        </p:nvCxnSpPr>
        <p:spPr>
          <a:xfrm>
            <a:off x="4264360" y="2418747"/>
            <a:ext cx="1895759" cy="800885"/>
          </a:xfrm>
          <a:prstGeom prst="line">
            <a:avLst/>
          </a:prstGeom>
          <a:ln>
            <a:solidFill>
              <a:srgbClr val="FFFFFF"/>
            </a:solidFill>
            <a:headEnd type="triangle" w="lg"/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46085" idx="3"/>
            <a:endCxn id="2" idx="1"/>
          </p:cNvCxnSpPr>
          <p:nvPr/>
        </p:nvCxnSpPr>
        <p:spPr>
          <a:xfrm flipV="1">
            <a:off x="1571303" y="1951766"/>
            <a:ext cx="1992585" cy="24920"/>
          </a:xfrm>
          <a:prstGeom prst="straightConnector1">
            <a:avLst/>
          </a:prstGeom>
          <a:ln>
            <a:solidFill>
              <a:srgbClr val="FFFFFF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" idx="2"/>
            <a:endCxn id="47" idx="0"/>
          </p:cNvCxnSpPr>
          <p:nvPr/>
        </p:nvCxnSpPr>
        <p:spPr>
          <a:xfrm flipH="1">
            <a:off x="2199680" y="2418747"/>
            <a:ext cx="2064680" cy="824441"/>
          </a:xfrm>
          <a:prstGeom prst="line">
            <a:avLst/>
          </a:prstGeom>
          <a:ln>
            <a:solidFill>
              <a:srgbClr val="FFFFFF"/>
            </a:solidFill>
            <a:headEnd type="triangle" w="lg"/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47" idx="2"/>
            <a:endCxn id="46092" idx="0"/>
          </p:cNvCxnSpPr>
          <p:nvPr/>
        </p:nvCxnSpPr>
        <p:spPr>
          <a:xfrm>
            <a:off x="2199680" y="4221088"/>
            <a:ext cx="2319536" cy="936104"/>
          </a:xfrm>
          <a:prstGeom prst="line">
            <a:avLst/>
          </a:prstGeom>
          <a:ln>
            <a:solidFill>
              <a:schemeClr val="bg1"/>
            </a:solidFill>
            <a:headEnd type="triangle" w="lg"/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50" idx="3"/>
            <a:endCxn id="54" idx="0"/>
          </p:cNvCxnSpPr>
          <p:nvPr/>
        </p:nvCxnSpPr>
        <p:spPr>
          <a:xfrm>
            <a:off x="6668119" y="3708582"/>
            <a:ext cx="1508225" cy="512506"/>
          </a:xfrm>
          <a:prstGeom prst="line">
            <a:avLst/>
          </a:prstGeom>
          <a:ln>
            <a:solidFill>
              <a:srgbClr val="FFFFFF"/>
            </a:solidFill>
            <a:headEnd type="triangle" w="lg"/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0" idx="1"/>
            <a:endCxn id="16" idx="3"/>
          </p:cNvCxnSpPr>
          <p:nvPr/>
        </p:nvCxnSpPr>
        <p:spPr>
          <a:xfrm flipH="1">
            <a:off x="4291856" y="3708582"/>
            <a:ext cx="1360263" cy="23556"/>
          </a:xfrm>
          <a:prstGeom prst="line">
            <a:avLst/>
          </a:prstGeom>
          <a:ln>
            <a:solidFill>
              <a:srgbClr val="FFFFFF"/>
            </a:solidFill>
            <a:headEnd type="triangle" w="lg"/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16" idx="2"/>
            <a:endCxn id="46092" idx="0"/>
          </p:cNvCxnSpPr>
          <p:nvPr/>
        </p:nvCxnSpPr>
        <p:spPr>
          <a:xfrm>
            <a:off x="3783856" y="4221088"/>
            <a:ext cx="735360" cy="936104"/>
          </a:xfrm>
          <a:prstGeom prst="line">
            <a:avLst/>
          </a:prstGeom>
          <a:ln>
            <a:solidFill>
              <a:srgbClr val="FFFFFF"/>
            </a:solidFill>
            <a:headEnd type="triangle" w="lg"/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54" idx="1"/>
          </p:cNvCxnSpPr>
          <p:nvPr/>
        </p:nvCxnSpPr>
        <p:spPr>
          <a:xfrm flipH="1">
            <a:off x="7020274" y="4710038"/>
            <a:ext cx="648070" cy="519162"/>
          </a:xfrm>
          <a:prstGeom prst="line">
            <a:avLst/>
          </a:prstGeom>
          <a:ln>
            <a:solidFill>
              <a:srgbClr val="FFFFFF"/>
            </a:solidFill>
            <a:headEnd type="triangle" w="lg"/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16"/>
          <p:cNvSpPr txBox="1">
            <a:spLocks noChangeArrowheads="1"/>
          </p:cNvSpPr>
          <p:nvPr/>
        </p:nvSpPr>
        <p:spPr bwMode="auto">
          <a:xfrm>
            <a:off x="5868144" y="1412776"/>
            <a:ext cx="3024336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 smtClean="0">
                <a:solidFill>
                  <a:srgbClr val="FFCC00"/>
                </a:solidFill>
                <a:latin typeface="Calibri"/>
              </a:rPr>
              <a:t>ODBC</a:t>
            </a:r>
            <a:r>
              <a:rPr lang="en-US" sz="1400" dirty="0" smtClean="0">
                <a:latin typeface="Calibri"/>
              </a:rPr>
              <a:t> = Open Data Base Connectivity</a:t>
            </a:r>
            <a:endParaRPr lang="en-US" sz="1400" dirty="0"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3888" y="1484784"/>
            <a:ext cx="1400944" cy="933963"/>
          </a:xfrm>
          <a:prstGeom prst="rect">
            <a:avLst/>
          </a:prstGeom>
        </p:spPr>
      </p:pic>
      <p:sp>
        <p:nvSpPr>
          <p:cNvPr id="46096" name="TextBox 16"/>
          <p:cNvSpPr txBox="1">
            <a:spLocks noChangeArrowheads="1"/>
          </p:cNvSpPr>
          <p:nvPr/>
        </p:nvSpPr>
        <p:spPr bwMode="auto">
          <a:xfrm>
            <a:off x="3176273" y="4276328"/>
            <a:ext cx="1292200" cy="304800"/>
          </a:xfrm>
          <a:prstGeom prst="rect">
            <a:avLst/>
          </a:prstGeom>
          <a:noFill/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Calibri"/>
              </a:rPr>
              <a:t>ODBC </a:t>
            </a:r>
            <a:r>
              <a:rPr lang="en-US" sz="1400" dirty="0">
                <a:latin typeface="Calibri"/>
              </a:rPr>
              <a:t>Driver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5856" y="3243188"/>
            <a:ext cx="1016000" cy="97790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1680" y="3243188"/>
            <a:ext cx="1016000" cy="97790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2119" y="3219632"/>
            <a:ext cx="1016000" cy="97790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8344" y="4221088"/>
            <a:ext cx="1016000" cy="977900"/>
          </a:xfrm>
          <a:prstGeom prst="rect">
            <a:avLst/>
          </a:prstGeom>
        </p:spPr>
      </p:pic>
      <p:pic>
        <p:nvPicPr>
          <p:cNvPr id="68" name="Picture 12" descr="BU005300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9552" y="5229200"/>
            <a:ext cx="1247775" cy="98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9" name="TextBox 19"/>
          <p:cNvSpPr txBox="1">
            <a:spLocks noChangeArrowheads="1"/>
          </p:cNvSpPr>
          <p:nvPr/>
        </p:nvSpPr>
        <p:spPr bwMode="auto">
          <a:xfrm>
            <a:off x="371897" y="6237312"/>
            <a:ext cx="1319783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 smtClean="0">
                <a:latin typeface="Calibri"/>
              </a:rPr>
              <a:t>Derby</a:t>
            </a:r>
            <a:endParaRPr lang="en-US" sz="1400" dirty="0">
              <a:latin typeface="Calibri"/>
            </a:endParaRPr>
          </a:p>
        </p:txBody>
      </p:sp>
      <p:cxnSp>
        <p:nvCxnSpPr>
          <p:cNvPr id="70" name="Straight Connector 69"/>
          <p:cNvCxnSpPr>
            <a:stCxn id="47" idx="2"/>
            <a:endCxn id="68" idx="0"/>
          </p:cNvCxnSpPr>
          <p:nvPr/>
        </p:nvCxnSpPr>
        <p:spPr>
          <a:xfrm flipH="1">
            <a:off x="1163440" y="4221088"/>
            <a:ext cx="1036240" cy="1008112"/>
          </a:xfrm>
          <a:prstGeom prst="line">
            <a:avLst/>
          </a:prstGeom>
          <a:ln>
            <a:solidFill>
              <a:schemeClr val="bg1"/>
            </a:solidFill>
            <a:headEnd type="triangle" w="lg"/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4" name="Picture 12" descr="BU005300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23728" y="5229200"/>
            <a:ext cx="1247775" cy="98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5" name="TextBox 19"/>
          <p:cNvSpPr txBox="1">
            <a:spLocks noChangeArrowheads="1"/>
          </p:cNvSpPr>
          <p:nvPr/>
        </p:nvSpPr>
        <p:spPr bwMode="auto">
          <a:xfrm>
            <a:off x="2113314" y="6237312"/>
            <a:ext cx="1263661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 smtClean="0">
                <a:latin typeface="Calibri"/>
              </a:rPr>
              <a:t>MySQL</a:t>
            </a:r>
            <a:endParaRPr lang="en-US" sz="1400" dirty="0">
              <a:latin typeface="Calibri"/>
            </a:endParaRPr>
          </a:p>
        </p:txBody>
      </p:sp>
      <p:cxnSp>
        <p:nvCxnSpPr>
          <p:cNvPr id="76" name="Straight Connector 75"/>
          <p:cNvCxnSpPr>
            <a:stCxn id="47" idx="2"/>
            <a:endCxn id="74" idx="0"/>
          </p:cNvCxnSpPr>
          <p:nvPr/>
        </p:nvCxnSpPr>
        <p:spPr>
          <a:xfrm>
            <a:off x="2199680" y="4221088"/>
            <a:ext cx="547936" cy="1008112"/>
          </a:xfrm>
          <a:prstGeom prst="line">
            <a:avLst/>
          </a:prstGeom>
          <a:ln>
            <a:solidFill>
              <a:schemeClr val="bg1"/>
            </a:solidFill>
            <a:headEnd type="triangle" w="lg"/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14"/>
          <p:cNvSpPr txBox="1">
            <a:spLocks noChangeArrowheads="1"/>
          </p:cNvSpPr>
          <p:nvPr/>
        </p:nvSpPr>
        <p:spPr bwMode="auto">
          <a:xfrm>
            <a:off x="1335119" y="4293096"/>
            <a:ext cx="1733626" cy="304800"/>
          </a:xfrm>
          <a:prstGeom prst="rect">
            <a:avLst/>
          </a:prstGeom>
          <a:noFill/>
          <a:ln>
            <a:headEnd/>
            <a:tailE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 smtClean="0">
                <a:solidFill>
                  <a:schemeClr val="tx2"/>
                </a:solidFill>
                <a:latin typeface="Calibri"/>
              </a:rPr>
              <a:t>‘Native’ JDBC </a:t>
            </a:r>
            <a:r>
              <a:rPr lang="en-US" sz="1400" dirty="0" smtClean="0">
                <a:latin typeface="Calibri"/>
              </a:rPr>
              <a:t>Driver</a:t>
            </a:r>
            <a:endParaRPr lang="en-US" sz="1400" dirty="0"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7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152400"/>
            <a:ext cx="7551738" cy="1371600"/>
          </a:xfrm>
        </p:spPr>
        <p:txBody>
          <a:bodyPr/>
          <a:lstStyle/>
          <a:p>
            <a:pPr eaLnBrk="1" hangingPunct="1"/>
            <a:r>
              <a:rPr lang="en-US" smtClean="0">
                <a:ea typeface="ＭＳ Ｐゴシック" charset="-128"/>
                <a:cs typeface="ＭＳ Ｐゴシック" charset="-128"/>
              </a:rPr>
              <a:t>The JDBC Interfaces</a:t>
            </a:r>
          </a:p>
        </p:txBody>
      </p:sp>
      <p:sp>
        <p:nvSpPr>
          <p:cNvPr id="279557" name="Rectangle 5"/>
          <p:cNvSpPr>
            <a:spLocks noGrp="1" noChangeArrowheads="1"/>
          </p:cNvSpPr>
          <p:nvPr>
            <p:ph idx="1"/>
          </p:nvPr>
        </p:nvSpPr>
        <p:spPr>
          <a:xfrm>
            <a:off x="7315200" y="1752600"/>
            <a:ext cx="1676400" cy="3581400"/>
          </a:xfrm>
        </p:spPr>
        <p:txBody>
          <a:bodyPr lIns="92075" tIns="46038" rIns="92075" bIns="46038" rtlCol="0">
            <a:normAutofit/>
          </a:bodyPr>
          <a:lstStyle/>
          <a:p>
            <a:pPr marL="117475" indent="-117475" eaLnBrk="1" fontAlgn="auto" hangingPunct="1">
              <a:spcAft>
                <a:spcPts val="1200"/>
              </a:spcAft>
              <a:buFontTx/>
              <a:buNone/>
              <a:defRPr/>
            </a:pPr>
            <a:r>
              <a:rPr lang="en-US" sz="1900" dirty="0" smtClean="0">
                <a:ea typeface="+mn-ea"/>
                <a:cs typeface="+mn-cs"/>
              </a:rPr>
              <a:t>Loading drivers</a:t>
            </a:r>
          </a:p>
          <a:p>
            <a:pPr marL="117475" indent="-117475" eaLnBrk="1" fontAlgn="auto" hangingPunct="1">
              <a:spcAft>
                <a:spcPts val="1200"/>
              </a:spcAft>
              <a:buFontTx/>
              <a:buNone/>
              <a:defRPr/>
            </a:pPr>
            <a:r>
              <a:rPr lang="en-US" sz="1900" dirty="0" smtClean="0">
                <a:ea typeface="+mn-ea"/>
                <a:cs typeface="+mn-cs"/>
              </a:rPr>
              <a:t>Establishing connections</a:t>
            </a:r>
          </a:p>
          <a:p>
            <a:pPr marL="117475" indent="-117475" eaLnBrk="1" fontAlgn="auto" hangingPunct="1">
              <a:spcAft>
                <a:spcPts val="1200"/>
              </a:spcAft>
              <a:buFontTx/>
              <a:buNone/>
              <a:defRPr/>
            </a:pPr>
            <a:r>
              <a:rPr lang="en-US" sz="1900" dirty="0" smtClean="0">
                <a:ea typeface="+mn-ea"/>
                <a:cs typeface="+mn-cs"/>
              </a:rPr>
              <a:t>Creating and executing statements</a:t>
            </a:r>
          </a:p>
          <a:p>
            <a:pPr marL="117475" indent="-117475" eaLnBrk="1" fontAlgn="auto" hangingPunct="1">
              <a:spcAft>
                <a:spcPts val="1200"/>
              </a:spcAft>
              <a:buFontTx/>
              <a:buNone/>
              <a:defRPr/>
            </a:pPr>
            <a:r>
              <a:rPr lang="en-US" sz="1900" dirty="0" smtClean="0">
                <a:ea typeface="+mn-ea"/>
                <a:cs typeface="+mn-cs"/>
              </a:rPr>
              <a:t>Processing </a:t>
            </a:r>
            <a:r>
              <a:rPr lang="en-US" sz="1900" dirty="0" err="1" smtClean="0">
                <a:ea typeface="+mn-ea"/>
                <a:cs typeface="+mn-cs"/>
              </a:rPr>
              <a:t>ResultSet</a:t>
            </a:r>
            <a:endParaRPr lang="en-US" sz="1900" dirty="0">
              <a:ea typeface="+mn-ea"/>
              <a:cs typeface="+mn-cs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7109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F2371D9-BE58-2242-8381-5A7D89348754}" type="slidenum">
              <a:rPr lang="en-US" smtClean="0"/>
              <a:pPr/>
              <a:t>17</a:t>
            </a:fld>
            <a:endParaRPr lang="en-US" dirty="0" smtClean="0"/>
          </a:p>
        </p:txBody>
      </p:sp>
      <p:sp>
        <p:nvSpPr>
          <p:cNvPr id="47110" name="Line 6"/>
          <p:cNvSpPr>
            <a:spLocks noChangeShapeType="1"/>
          </p:cNvSpPr>
          <p:nvPr/>
        </p:nvSpPr>
        <p:spPr bwMode="auto">
          <a:xfrm flipH="1">
            <a:off x="4953000" y="1981200"/>
            <a:ext cx="23622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stealth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  <p:sp>
        <p:nvSpPr>
          <p:cNvPr id="47111" name="Line 7"/>
          <p:cNvSpPr>
            <a:spLocks noChangeShapeType="1"/>
          </p:cNvSpPr>
          <p:nvPr/>
        </p:nvSpPr>
        <p:spPr bwMode="auto">
          <a:xfrm flipH="1">
            <a:off x="4953000" y="2819400"/>
            <a:ext cx="23622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stealth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  <p:sp>
        <p:nvSpPr>
          <p:cNvPr id="47112" name="Line 8"/>
          <p:cNvSpPr>
            <a:spLocks noChangeShapeType="1"/>
          </p:cNvSpPr>
          <p:nvPr/>
        </p:nvSpPr>
        <p:spPr bwMode="auto">
          <a:xfrm flipH="1">
            <a:off x="4953000" y="3810000"/>
            <a:ext cx="23622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stealth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  <p:sp>
        <p:nvSpPr>
          <p:cNvPr id="47113" name="Line 9"/>
          <p:cNvSpPr>
            <a:spLocks noChangeShapeType="1"/>
          </p:cNvSpPr>
          <p:nvPr/>
        </p:nvSpPr>
        <p:spPr bwMode="auto">
          <a:xfrm flipH="1">
            <a:off x="4953000" y="4724400"/>
            <a:ext cx="2438400" cy="0"/>
          </a:xfrm>
          <a:prstGeom prst="line">
            <a:avLst/>
          </a:prstGeom>
          <a:noFill/>
          <a:ln w="12700">
            <a:solidFill>
              <a:srgbClr val="FF0000"/>
            </a:solidFill>
            <a:round/>
            <a:headEnd type="none" w="sm" len="sm"/>
            <a:tailEnd type="stealth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981200" y="1600200"/>
            <a:ext cx="2972936" cy="710147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r>
              <a:rPr lang="en-US" sz="2000" dirty="0" smtClean="0">
                <a:latin typeface="Calibri"/>
              </a:rPr>
              <a:t>Driver</a:t>
            </a:r>
            <a:endParaRPr lang="en-US" sz="2000" dirty="0">
              <a:latin typeface="Calibri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981200" y="2514600"/>
            <a:ext cx="2972936" cy="710147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r>
              <a:rPr lang="en-US" sz="2000" dirty="0" smtClean="0">
                <a:latin typeface="Calibri"/>
              </a:rPr>
              <a:t>Connection</a:t>
            </a:r>
            <a:endParaRPr lang="en-US" sz="2000" dirty="0">
              <a:latin typeface="Calibri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981200" y="3429000"/>
            <a:ext cx="2972936" cy="710147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r>
              <a:rPr lang="en-US" sz="2000" dirty="0" smtClean="0">
                <a:latin typeface="Calibri"/>
              </a:rPr>
              <a:t>Statement</a:t>
            </a:r>
            <a:endParaRPr lang="en-US" sz="2000" dirty="0">
              <a:latin typeface="Calibri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981200" y="4419600"/>
            <a:ext cx="2972936" cy="710147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r>
              <a:rPr lang="en-US" sz="2000" dirty="0" err="1" smtClean="0">
                <a:latin typeface="Calibri"/>
              </a:rPr>
              <a:t>ResultSet</a:t>
            </a:r>
            <a:endParaRPr lang="en-US" sz="2000" dirty="0"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ctr"/>
          <a:lstStyle/>
          <a:p>
            <a:pPr algn="ctr"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Database Exceptions</a:t>
            </a:r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3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charset="-128"/>
                <a:cs typeface="ＭＳ Ｐゴシック" charset="-128"/>
              </a:rPr>
              <a:t>While communicating with a DB three possible problems could occur: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900" dirty="0"/>
              <a:t>connection object fails to initialize – throws a </a:t>
            </a:r>
            <a:r>
              <a:rPr lang="en-US" sz="2900" b="1" dirty="0" err="1">
                <a:solidFill>
                  <a:srgbClr val="CCAF0A"/>
                </a:solidFill>
              </a:rPr>
              <a:t>ClassNotFoundException</a:t>
            </a:r>
            <a:endParaRPr lang="en-US" sz="2900" b="1" dirty="0">
              <a:solidFill>
                <a:srgbClr val="CCAF0A"/>
              </a:solidFill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900" dirty="0"/>
              <a:t>SQL syntax problem – throws an </a:t>
            </a:r>
            <a:r>
              <a:rPr lang="en-US" sz="2900" b="1" dirty="0" err="1">
                <a:solidFill>
                  <a:srgbClr val="CCAF0A"/>
                </a:solidFill>
              </a:rPr>
              <a:t>SQLException</a:t>
            </a:r>
            <a:endParaRPr lang="en-US" sz="2900" b="1" dirty="0">
              <a:solidFill>
                <a:srgbClr val="CCAF0A"/>
              </a:solidFill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900" dirty="0"/>
              <a:t>Other exceptions – throws a general </a:t>
            </a:r>
            <a:r>
              <a:rPr lang="en-US" sz="2900" b="1" dirty="0">
                <a:solidFill>
                  <a:srgbClr val="CCAF0A"/>
                </a:solidFill>
              </a:rPr>
              <a:t>Exception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charset="-128"/>
                <a:cs typeface="ＭＳ Ｐゴシック" charset="-128"/>
              </a:rPr>
              <a:t>Attempt all connections and queries from within a try/catch block</a:t>
            </a:r>
          </a:p>
          <a:p>
            <a:pPr lvl="1" eaLnBrk="1" hangingPunct="1">
              <a:lnSpc>
                <a:spcPct val="90000"/>
              </a:lnSpc>
            </a:pPr>
            <a:endParaRPr lang="en-US" sz="29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5734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63EE7ED-2BE8-944F-8BF6-DD13E0382A3C}" type="slidenum">
              <a:rPr lang="en-US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70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Watch the </a:t>
            </a:r>
            <a:r>
              <a:rPr lang="en-US" dirty="0" err="1" smtClean="0"/>
              <a:t>DatabaseDemo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2ABF8D9-01FB-0545-9A5C-F8F9F7280232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227" y="2190167"/>
            <a:ext cx="5364088" cy="3017300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307504" y="1371600"/>
            <a:ext cx="1600200" cy="4217640"/>
          </a:xfrm>
          <a:prstGeom prst="rect">
            <a:avLst/>
          </a:prstGeom>
          <a:ln>
            <a:solidFill>
              <a:srgbClr val="E8BC4A"/>
            </a:solidFill>
          </a:ln>
        </p:spPr>
        <p:txBody>
          <a:bodyPr vert="horz" lIns="18288" tIns="45720" rIns="18288" bIns="45720" rtlCol="0">
            <a:normAutofit/>
          </a:bodyPr>
          <a:lstStyle>
            <a:lvl1pPr marL="167923" indent="-167923" algn="l" defTabSz="685983" rtl="0" eaLnBrk="1" latinLnBrk="0" hangingPunct="1">
              <a:lnSpc>
                <a:spcPct val="90000"/>
              </a:lnSpc>
              <a:spcBef>
                <a:spcPts val="13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7755" indent="-173878" algn="l" defTabSz="685983" rtl="0" eaLnBrk="1" latinLnBrk="0" hangingPunct="1">
              <a:lnSpc>
                <a:spcPct val="90000"/>
              </a:lnSpc>
              <a:spcBef>
                <a:spcPts val="9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2105" indent="-164350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3109" indent="-131004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2922" indent="-129813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5497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35834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66171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6508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b="1" dirty="0" smtClean="0">
                <a:solidFill>
                  <a:srgbClr val="00B050"/>
                </a:solidFill>
                <a:ea typeface="Calibri"/>
                <a:cs typeface="Calibri"/>
              </a:rPr>
              <a:t>Load Drivers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Connect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Drop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Describe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Select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Insert 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Delete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Update</a:t>
            </a:r>
            <a:endParaRPr lang="en-US" sz="2000" b="1" dirty="0" smtClean="0">
              <a:solidFill>
                <a:schemeClr val="accent3"/>
              </a:solidFill>
              <a:ea typeface="Calibri"/>
              <a:cs typeface="Calibri"/>
            </a:endParaRP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000" dirty="0" smtClean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 smtClean="0">
              <a:solidFill>
                <a:srgbClr val="FFFFFF"/>
              </a:solidFill>
              <a:ea typeface="Calibri"/>
              <a:cs typeface="Calibri"/>
            </a:endParaRP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353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Objectives</a:t>
            </a:r>
          </a:p>
        </p:txBody>
      </p:sp>
      <p:sp>
        <p:nvSpPr>
          <p:cNvPr id="436227" name="Rectangle 3"/>
          <p:cNvSpPr>
            <a:spLocks noGrp="1" noChangeArrowheads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Wingdings 2" pitchFamily="18" charset="2"/>
              <a:buChar char=""/>
              <a:defRPr/>
            </a:pPr>
            <a:r>
              <a:rPr lang="en-US" dirty="0" smtClean="0">
                <a:ea typeface="+mn-ea"/>
                <a:cs typeface="+mn-cs"/>
              </a:rPr>
              <a:t>To understand </a:t>
            </a:r>
            <a:r>
              <a:rPr lang="en-US" dirty="0" smtClean="0"/>
              <a:t>basic </a:t>
            </a:r>
            <a:r>
              <a:rPr lang="en-US" dirty="0" smtClean="0">
                <a:ea typeface="+mn-ea"/>
                <a:cs typeface="+mn-cs"/>
              </a:rPr>
              <a:t>database and database management systems concepts</a:t>
            </a:r>
          </a:p>
          <a:p>
            <a:pPr eaLnBrk="1" fontAlgn="auto" hangingPunct="1">
              <a:spcAft>
                <a:spcPts val="0"/>
              </a:spcAft>
              <a:buFont typeface="Wingdings 2" pitchFamily="18" charset="2"/>
              <a:buChar char=""/>
              <a:defRPr/>
            </a:pPr>
            <a:r>
              <a:rPr lang="en-US" dirty="0" smtClean="0">
                <a:ea typeface="+mn-ea"/>
                <a:cs typeface="+mn-cs"/>
              </a:rPr>
              <a:t>To understand the relational data model: relational data structures, constraints, and languages</a:t>
            </a:r>
          </a:p>
          <a:p>
            <a:pPr eaLnBrk="1" fontAlgn="auto" hangingPunct="1">
              <a:spcAft>
                <a:spcPts val="0"/>
              </a:spcAft>
              <a:buFont typeface="Wingdings 2" pitchFamily="18" charset="2"/>
              <a:buChar char=""/>
              <a:defRPr/>
            </a:pPr>
            <a:r>
              <a:rPr lang="en-US" dirty="0" smtClean="0">
                <a:ea typeface="+mn-ea"/>
                <a:cs typeface="+mn-cs"/>
              </a:rPr>
              <a:t>To use SQL to create and drop tables, retrieve and modify data</a:t>
            </a:r>
          </a:p>
          <a:p>
            <a:pPr eaLnBrk="1" fontAlgn="auto" hangingPunct="1">
              <a:spcAft>
                <a:spcPts val="0"/>
              </a:spcAft>
              <a:buFont typeface="Wingdings 2" pitchFamily="18" charset="2"/>
              <a:buChar char=""/>
              <a:defRPr/>
            </a:pPr>
            <a:r>
              <a:rPr lang="en-US" dirty="0" smtClean="0">
                <a:ea typeface="+mn-ea"/>
                <a:cs typeface="+mn-cs"/>
              </a:rPr>
              <a:t>To become familiar with the JDBC API</a:t>
            </a:r>
          </a:p>
          <a:p>
            <a:pPr eaLnBrk="1" fontAlgn="auto" hangingPunct="1">
              <a:spcAft>
                <a:spcPts val="0"/>
              </a:spcAft>
              <a:buFont typeface="Wingdings 2" pitchFamily="18" charset="2"/>
              <a:buChar char=""/>
              <a:defRPr/>
            </a:pPr>
            <a:r>
              <a:rPr lang="en-US" dirty="0" smtClean="0">
                <a:ea typeface="+mn-ea"/>
                <a:cs typeface="+mn-cs"/>
              </a:rPr>
              <a:t>To learn how to load a driver, connect to a database, execute statements, and process result sets using JDBC</a:t>
            </a:r>
            <a:endParaRPr lang="en-US" dirty="0">
              <a:ea typeface="+mn-ea"/>
              <a:cs typeface="+mn-cs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2150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C2C8139-A3CD-D144-B22D-EC04C0C13D59}" type="slidenum">
              <a:rPr lang="en-US" smtClean="0"/>
              <a:pPr/>
              <a:t>2</a:t>
            </a:fld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193675" y="188640"/>
            <a:ext cx="8729663" cy="1080120"/>
          </a:xfrm>
        </p:spPr>
        <p:txBody>
          <a:bodyPr anchor="ctr"/>
          <a:lstStyle/>
          <a:p>
            <a:pPr algn="ctr" eaLnBrk="1" hangingPunct="1"/>
            <a:r>
              <a:rPr lang="en-US" sz="3200" dirty="0" smtClean="0">
                <a:ea typeface="Calibri"/>
              </a:rPr>
              <a:t>Examples of simple SQL statements</a:t>
            </a:r>
          </a:p>
        </p:txBody>
      </p:sp>
      <p:sp>
        <p:nvSpPr>
          <p:cNvPr id="472067" name="Rectangle 3"/>
          <p:cNvSpPr>
            <a:spLocks noGrp="1" noChangeArrowheads="1"/>
          </p:cNvSpPr>
          <p:nvPr>
            <p:ph idx="1"/>
          </p:nvPr>
        </p:nvSpPr>
        <p:spPr>
          <a:xfrm>
            <a:off x="307504" y="1371600"/>
            <a:ext cx="1600200" cy="4217640"/>
          </a:xfrm>
          <a:ln>
            <a:solidFill>
              <a:srgbClr val="E8BC4A"/>
            </a:solidFill>
          </a:ln>
        </p:spPr>
        <p:txBody>
          <a:bodyPr lIns="18288" rIns="18288" rtlCol="0">
            <a:normAutofit/>
          </a:bodyPr>
          <a:lstStyle/>
          <a:p>
            <a:pPr indent="-230188">
              <a:buNone/>
              <a:defRPr/>
            </a:pPr>
            <a:r>
              <a:rPr lang="en-US" sz="1800" b="1" dirty="0">
                <a:solidFill>
                  <a:srgbClr val="FFFF00"/>
                </a:solidFill>
                <a:ea typeface="Calibri"/>
                <a:cs typeface="Calibri"/>
              </a:rPr>
              <a:t>Load Drivers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Connect</a:t>
            </a:r>
          </a:p>
          <a:p>
            <a:pPr indent="-230188">
              <a:buNone/>
              <a:defRPr/>
            </a:pPr>
            <a:r>
              <a:rPr lang="en-US" sz="1800" dirty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Drop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Describe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Select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Insert 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Delete</a:t>
            </a:r>
          </a:p>
          <a:p>
            <a:pPr lvl="0" indent="-230188">
              <a:buNone/>
              <a:defRPr/>
            </a:pPr>
            <a:r>
              <a:rPr lang="en-US" sz="1800" dirty="0" smtClean="0">
                <a:ea typeface="Calibri"/>
                <a:cs typeface="Calibri"/>
              </a:rPr>
              <a:t>Update</a:t>
            </a:r>
            <a:endParaRPr lang="en-US" sz="2000" b="1" dirty="0">
              <a:solidFill>
                <a:schemeClr val="accent3"/>
              </a:solidFill>
              <a:ea typeface="Calibri"/>
              <a:cs typeface="Calibri"/>
            </a:endParaRPr>
          </a:p>
          <a:p>
            <a:pPr lvl="0" indent="-230188">
              <a:buNone/>
              <a:defRPr/>
            </a:pP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>
              <a:solidFill>
                <a:srgbClr val="FFFFFF"/>
              </a:solidFill>
              <a:ea typeface="Calibri"/>
              <a:cs typeface="Calibri"/>
            </a:endParaRPr>
          </a:p>
          <a:p>
            <a:pPr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482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A5914A2F-6184-A04B-B3D7-F5FB6E503215}" type="slidenum">
              <a:rPr lang="en-US" smtClean="0"/>
              <a:pPr/>
              <a:t>20</a:t>
            </a:fld>
            <a:endParaRPr lang="en-US" dirty="0" smtClean="0"/>
          </a:p>
        </p:txBody>
      </p:sp>
      <p:sp>
        <p:nvSpPr>
          <p:cNvPr id="472069" name="Rectangle 5"/>
          <p:cNvSpPr>
            <a:spLocks noChangeArrowheads="1"/>
          </p:cNvSpPr>
          <p:nvPr/>
        </p:nvSpPr>
        <p:spPr bwMode="auto">
          <a:xfrm>
            <a:off x="1981200" y="1371600"/>
            <a:ext cx="6911280" cy="5081736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92075" tIns="46038" rIns="92075" bIns="46038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buFont typeface="Arial"/>
              <a:buChar char="•"/>
              <a:defRPr/>
            </a:pPr>
            <a:r>
              <a:rPr lang="en-US" sz="2400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Statement to load a </a:t>
            </a:r>
            <a:r>
              <a:rPr lang="en-US" sz="2400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driver: </a:t>
            </a:r>
            <a:r>
              <a:rPr lang="en-US" sz="2400" dirty="0" err="1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Class.forName</a:t>
            </a:r>
            <a:r>
              <a:rPr lang="en-US" sz="2400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("</a:t>
            </a:r>
            <a:r>
              <a:rPr lang="en-US" sz="2400" dirty="0" err="1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JDBCDriverClass</a:t>
            </a:r>
            <a:r>
              <a:rPr lang="en-US" sz="2400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");</a:t>
            </a:r>
          </a:p>
          <a:p>
            <a:pPr marL="342900" indent="-342900">
              <a:lnSpc>
                <a:spcPct val="90000"/>
              </a:lnSpc>
              <a:buFont typeface="Arial"/>
              <a:buChar char="•"/>
              <a:defRPr/>
            </a:pPr>
            <a:endParaRPr lang="en-US" sz="2400" dirty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90000"/>
              </a:lnSpc>
              <a:buFont typeface="Arial"/>
              <a:buChar char="•"/>
              <a:defRPr/>
            </a:pPr>
            <a:r>
              <a:rPr lang="en-US" sz="2400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A driver is a class.  For </a:t>
            </a:r>
            <a:r>
              <a:rPr lang="en-US" sz="2400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example:</a:t>
            </a:r>
          </a:p>
          <a:p>
            <a:pPr marL="342900" indent="-342900">
              <a:lnSpc>
                <a:spcPct val="90000"/>
              </a:lnSpc>
              <a:buFont typeface="Arial"/>
              <a:buChar char="•"/>
              <a:defRPr/>
            </a:pPr>
            <a:endParaRPr lang="en-US" sz="2400" dirty="0" smtClean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90000"/>
              </a:lnSpc>
              <a:buFont typeface="Arial"/>
              <a:buChar char="•"/>
              <a:defRPr/>
            </a:pPr>
            <a:endParaRPr lang="en-US" sz="2400" dirty="0" smtClean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90000"/>
              </a:lnSpc>
              <a:buFont typeface="Arial"/>
              <a:buChar char="•"/>
              <a:defRPr/>
            </a:pPr>
            <a:endParaRPr lang="en-US" sz="2400" dirty="0" smtClean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90000"/>
              </a:lnSpc>
              <a:buFont typeface="Arial"/>
              <a:buChar char="•"/>
              <a:defRPr/>
            </a:pPr>
            <a:endParaRPr lang="en-US" sz="2400" dirty="0" smtClean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90000"/>
              </a:lnSpc>
              <a:buFont typeface="Arial"/>
              <a:buChar char="•"/>
              <a:defRPr/>
            </a:pPr>
            <a:endParaRPr lang="en-US" sz="2400" dirty="0" smtClean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90000"/>
              </a:lnSpc>
              <a:buFont typeface="Arial"/>
              <a:buChar char="•"/>
              <a:defRPr/>
            </a:pPr>
            <a:endParaRPr lang="en-US" sz="2400" dirty="0" smtClean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90000"/>
              </a:lnSpc>
              <a:buFont typeface="Arial"/>
              <a:buChar char="•"/>
              <a:defRPr/>
            </a:pPr>
            <a:endParaRPr lang="en-US" sz="2400" dirty="0" smtClean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endParaRPr lang="en-US" sz="2400" dirty="0" smtClean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  <a:p>
            <a:pPr marL="342900" indent="-342900">
              <a:lnSpc>
                <a:spcPct val="90000"/>
              </a:lnSpc>
              <a:buFont typeface="Arial"/>
              <a:buChar char="•"/>
              <a:defRPr/>
            </a:pPr>
            <a:r>
              <a:rPr lang="en-US" sz="2400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To </a:t>
            </a:r>
            <a:r>
              <a:rPr lang="en-US" sz="2400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use the MySQL, Oracle, or Derby drivers, you have to add the respective jar files to the </a:t>
            </a:r>
            <a:r>
              <a:rPr lang="en-US" sz="2400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classpath</a:t>
            </a:r>
            <a:endParaRPr lang="en-US" sz="2400" dirty="0">
              <a:solidFill>
                <a:srgbClr val="FFFFFF"/>
              </a:solidFill>
              <a:latin typeface="Calibri"/>
              <a:ea typeface="Calibri"/>
              <a:cs typeface="Calibri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632839"/>
              </p:ext>
            </p:extLst>
          </p:nvPr>
        </p:nvGraphicFramePr>
        <p:xfrm>
          <a:off x="2483768" y="2924944"/>
          <a:ext cx="615617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979"/>
                <a:gridCol w="3812045"/>
                <a:gridCol w="136815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Calibri"/>
                        </a:rPr>
                        <a:t>Database   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Calibri"/>
                        </a:rPr>
                        <a:t>Driver Class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Calibri"/>
                        </a:rPr>
                        <a:t>Source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Calibri"/>
                        </a:rPr>
                        <a:t>Access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Calibri"/>
                        </a:rPr>
                        <a:t>sun.jdbc.odbc.JdbcOdbcDriver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Calibri"/>
                        </a:rPr>
                        <a:t>JDK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Calibri"/>
                        </a:rPr>
                        <a:t>MS SQL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Calibri"/>
                        </a:rPr>
                        <a:t>com.microsoft.sqlserver.jdbc.SQLServerDriver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sz="1400" dirty="0" smtClean="0">
                          <a:latin typeface="Calibri"/>
                        </a:rPr>
                        <a:t>jtds-1.2.5.jar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Calibri"/>
                        </a:rPr>
                        <a:t>MySQL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Calibri"/>
                        </a:rPr>
                        <a:t>com.mysql.jdbc.Driver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Calibri"/>
                        </a:rPr>
                        <a:t>mysqljdbc.jar</a:t>
                      </a:r>
                      <a:r>
                        <a:rPr lang="en-US" sz="1400" dirty="0" smtClean="0">
                          <a:latin typeface="Calibri"/>
                        </a:rPr>
                        <a:t> 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Calibri"/>
                        </a:rPr>
                        <a:t>Oracle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Calibri"/>
                        </a:rPr>
                        <a:t>oracle.jdbc.driver.OracleDriver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Calibri"/>
                        </a:rPr>
                        <a:t>classes12.jar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Calibri"/>
                        </a:rPr>
                        <a:t>Derby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Calibri"/>
                        </a:rPr>
                        <a:t>org.apache.derby.jdbc.EmbeddedDriver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Calibri"/>
                        </a:rPr>
                        <a:t>derby.jar</a:t>
                      </a:r>
                      <a:endParaRPr lang="en-US" sz="1400" dirty="0">
                        <a:latin typeface="Calibri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6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193675" y="188640"/>
            <a:ext cx="8729663" cy="1152128"/>
          </a:xfrm>
        </p:spPr>
        <p:txBody>
          <a:bodyPr anchor="ctr"/>
          <a:lstStyle/>
          <a:p>
            <a:pPr algn="ctr" eaLnBrk="1" hangingPunct="1"/>
            <a:r>
              <a:rPr lang="en-US" sz="3200" dirty="0" smtClean="0">
                <a:ea typeface="Calibri"/>
              </a:rPr>
              <a:t>Examples of simple SQL statements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idx="1"/>
          </p:nvPr>
        </p:nvSpPr>
        <p:spPr>
          <a:xfrm>
            <a:off x="307504" y="1371600"/>
            <a:ext cx="1600200" cy="4217640"/>
          </a:xfrm>
          <a:ln>
            <a:solidFill>
              <a:srgbClr val="E8BC4A"/>
            </a:solidFill>
          </a:ln>
        </p:spPr>
        <p:txBody>
          <a:bodyPr lIns="18288" rIns="18288" rtlCol="0">
            <a:normAutofit/>
          </a:bodyPr>
          <a:lstStyle/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Load Drivers</a:t>
            </a:r>
          </a:p>
          <a:p>
            <a:pPr indent="-230188">
              <a:buNone/>
              <a:defRPr/>
            </a:pPr>
            <a:r>
              <a:rPr lang="en-US" sz="1800" b="1" dirty="0">
                <a:solidFill>
                  <a:srgbClr val="00B050"/>
                </a:solidFill>
                <a:ea typeface="Calibri"/>
                <a:cs typeface="Calibri"/>
              </a:rPr>
              <a:t>Connect</a:t>
            </a:r>
          </a:p>
          <a:p>
            <a:pPr indent="-230188">
              <a:buNone/>
              <a:defRPr/>
            </a:pPr>
            <a:r>
              <a:rPr lang="en-US" sz="1800" dirty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Drop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Describe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Select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Insert 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Delete</a:t>
            </a:r>
          </a:p>
          <a:p>
            <a:pPr lvl="0" indent="-230188">
              <a:buNone/>
              <a:defRPr/>
            </a:pPr>
            <a:r>
              <a:rPr lang="en-US" sz="1800" dirty="0" smtClean="0">
                <a:ea typeface="Calibri"/>
                <a:cs typeface="Calibri"/>
              </a:rPr>
              <a:t>Update</a:t>
            </a:r>
            <a:endParaRPr lang="en-US" sz="2000" b="1" dirty="0">
              <a:solidFill>
                <a:schemeClr val="accent3"/>
              </a:solidFill>
              <a:ea typeface="Calibri"/>
              <a:cs typeface="Calibri"/>
            </a:endParaRPr>
          </a:p>
          <a:p>
            <a:pPr lvl="0" indent="-230188">
              <a:buNone/>
              <a:defRPr/>
            </a:pP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>
              <a:solidFill>
                <a:srgbClr val="FFFFFF"/>
              </a:solidFill>
              <a:ea typeface="Calibri"/>
              <a:cs typeface="Calibri"/>
            </a:endParaRPr>
          </a:p>
          <a:p>
            <a:pPr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482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A5914A2F-6184-A04B-B3D7-F5FB6E503215}" type="slidenum">
              <a:rPr lang="en-US" smtClean="0"/>
              <a:pPr/>
              <a:t>21</a:t>
            </a:fld>
            <a:endParaRPr lang="en-US" dirty="0" smtClean="0"/>
          </a:p>
        </p:txBody>
      </p:sp>
      <p:sp>
        <p:nvSpPr>
          <p:cNvPr id="472069" name="Rectangle 5"/>
          <p:cNvSpPr>
            <a:spLocks noChangeArrowheads="1"/>
          </p:cNvSpPr>
          <p:nvPr/>
        </p:nvSpPr>
        <p:spPr bwMode="auto">
          <a:xfrm>
            <a:off x="1981200" y="1371600"/>
            <a:ext cx="6942138" cy="5081736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92075" tIns="46038" rIns="92075" bIns="46038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defRPr/>
            </a:pP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Connection connection = </a:t>
            </a:r>
            <a:r>
              <a:rPr lang="en-US" sz="1400" dirty="0" err="1">
                <a:solidFill>
                  <a:srgbClr val="FFC000"/>
                </a:solidFill>
                <a:latin typeface="Calibri"/>
                <a:ea typeface="Calibri"/>
                <a:cs typeface="Calibri"/>
              </a:rPr>
              <a:t>DriverManager.getConnection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(</a:t>
            </a:r>
            <a:r>
              <a:rPr lang="en-US" sz="1400" i="1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databaseURL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);</a:t>
            </a:r>
          </a:p>
          <a:p>
            <a:pPr>
              <a:lnSpc>
                <a:spcPct val="90000"/>
              </a:lnSpc>
              <a:defRPr/>
            </a:pPr>
            <a:r>
              <a:rPr lang="en-US" sz="1400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</a:t>
            </a:r>
            <a:endParaRPr lang="en-US" sz="1400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Database	URL Pattern                     </a:t>
            </a:r>
          </a:p>
          <a:p>
            <a:pPr>
              <a:lnSpc>
                <a:spcPct val="90000"/>
              </a:lnSpc>
              <a:defRPr/>
            </a:pP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Access	</a:t>
            </a:r>
            <a:r>
              <a:rPr lang="en-US" sz="140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jdbc:odbc:dataSource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     </a:t>
            </a:r>
          </a:p>
          <a:p>
            <a:pPr>
              <a:lnSpc>
                <a:spcPct val="90000"/>
              </a:lnSpc>
              <a:defRPr/>
            </a:pP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MS SQL     </a:t>
            </a:r>
            <a:r>
              <a:rPr lang="en-US" sz="1400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   </a:t>
            </a:r>
            <a:r>
              <a:rPr lang="en-US" sz="140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jdbc:sqlserver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://</a:t>
            </a:r>
            <a:r>
              <a:rPr lang="en-US" sz="140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Beangrinder.bcit.ca</a:t>
            </a:r>
            <a:endParaRPr lang="en-US" sz="1400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MySQL	</a:t>
            </a:r>
            <a:r>
              <a:rPr lang="en-US" sz="140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jdbc:mysql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://hostname/</a:t>
            </a:r>
            <a:r>
              <a:rPr lang="en-US" sz="140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dbname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   </a:t>
            </a:r>
          </a:p>
          <a:p>
            <a:pPr>
              <a:lnSpc>
                <a:spcPct val="90000"/>
              </a:lnSpc>
              <a:defRPr/>
            </a:pP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Oracle	</a:t>
            </a:r>
            <a:r>
              <a:rPr lang="en-US" sz="140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jdbc:oracle:thin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:@</a:t>
            </a:r>
            <a:r>
              <a:rPr lang="en-US" sz="140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hostname:port</a:t>
            </a: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#:</a:t>
            </a:r>
            <a:r>
              <a:rPr lang="en-US" sz="140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oracleDBSID</a:t>
            </a:r>
            <a:endParaRPr lang="en-US" sz="1400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Derby	</a:t>
            </a:r>
            <a:r>
              <a:rPr lang="en-US" sz="140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jdbc:derby:myDB</a:t>
            </a:r>
            <a:endParaRPr lang="en-US" sz="1400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 </a:t>
            </a:r>
          </a:p>
          <a:p>
            <a:pPr>
              <a:lnSpc>
                <a:spcPct val="90000"/>
              </a:lnSpc>
              <a:defRPr/>
            </a:pPr>
            <a:r>
              <a:rPr lang="en-US" sz="140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Examples: </a:t>
            </a:r>
          </a:p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Access:</a:t>
            </a:r>
          </a:p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Connection connection = </a:t>
            </a:r>
            <a:r>
              <a:rPr lang="en-US" sz="1050" dirty="0" err="1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DriverManager.getConnection</a:t>
            </a:r>
            <a:r>
              <a:rPr lang="en-US" sz="1050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(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"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jdbc:odbc:ExampleMDBDataSource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");</a:t>
            </a:r>
          </a:p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MS 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SQLServer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:</a:t>
            </a:r>
          </a:p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Connection connection = 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DriverManager.getConnection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("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jdbc:sqlserver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://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Beangrinder.bcit.ca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", "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javastudent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”, "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compjava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");</a:t>
            </a:r>
          </a:p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For MySQL:</a:t>
            </a:r>
          </a:p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Connection connection = </a:t>
            </a:r>
            <a:r>
              <a:rPr lang="en-US" sz="1050" dirty="0" err="1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DriverManager.getConnection</a:t>
            </a:r>
            <a:r>
              <a:rPr lang="en-US" sz="1050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(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"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jdbc:mysql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://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localhost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/test");</a:t>
            </a:r>
          </a:p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For Oracle:</a:t>
            </a:r>
          </a:p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Connection connection = </a:t>
            </a:r>
            <a:r>
              <a:rPr lang="en-US" sz="1050" dirty="0" err="1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DriverManager.getConnection</a:t>
            </a:r>
            <a:r>
              <a:rPr lang="en-US" sz="1050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(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"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jdbc:oracle:thin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:@liang.armstrong.edu:1521:orcl",  "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scott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", "tiger");</a:t>
            </a:r>
          </a:p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For Derby:</a:t>
            </a:r>
          </a:p>
          <a:p>
            <a:pPr>
              <a:lnSpc>
                <a:spcPct val="90000"/>
              </a:lnSpc>
              <a:defRPr/>
            </a:pP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Connection connection = </a:t>
            </a:r>
            <a:r>
              <a:rPr lang="en-US" sz="1050" dirty="0" err="1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DriverManager.getConnection</a:t>
            </a:r>
            <a:r>
              <a:rPr lang="en-US" sz="1050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(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"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jdbc:derby:myDB;create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=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true;user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=</a:t>
            </a:r>
            <a:r>
              <a:rPr lang="en-US" sz="1050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me;password</a:t>
            </a:r>
            <a:r>
              <a:rPr lang="en-US" sz="1050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=mine")</a:t>
            </a:r>
            <a:r>
              <a:rPr lang="en-US" sz="1050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;</a:t>
            </a:r>
            <a:endParaRPr lang="en-US" sz="1050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783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193675" y="188640"/>
            <a:ext cx="8729663" cy="1152128"/>
          </a:xfrm>
        </p:spPr>
        <p:txBody>
          <a:bodyPr anchor="ctr"/>
          <a:lstStyle/>
          <a:p>
            <a:pPr algn="ctr" eaLnBrk="1" hangingPunct="1"/>
            <a:r>
              <a:rPr lang="en-US" sz="3200" dirty="0" smtClean="0">
                <a:ea typeface="Calibri"/>
              </a:rPr>
              <a:t>Examples of simple SQL statements</a:t>
            </a:r>
          </a:p>
        </p:txBody>
      </p:sp>
      <p:sp>
        <p:nvSpPr>
          <p:cNvPr id="12" name="Rectangle 3"/>
          <p:cNvSpPr>
            <a:spLocks noGrp="1" noChangeArrowheads="1"/>
          </p:cNvSpPr>
          <p:nvPr>
            <p:ph idx="1"/>
          </p:nvPr>
        </p:nvSpPr>
        <p:spPr>
          <a:xfrm>
            <a:off x="307504" y="1371600"/>
            <a:ext cx="1600200" cy="4217640"/>
          </a:xfrm>
          <a:ln>
            <a:solidFill>
              <a:srgbClr val="E8BC4A"/>
            </a:solidFill>
          </a:ln>
        </p:spPr>
        <p:txBody>
          <a:bodyPr lIns="18288" rIns="18288" rtlCol="0">
            <a:normAutofit/>
          </a:bodyPr>
          <a:lstStyle/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Load Drivers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Connect</a:t>
            </a:r>
          </a:p>
          <a:p>
            <a:pPr indent="-230188">
              <a:buNone/>
              <a:defRPr/>
            </a:pPr>
            <a:r>
              <a:rPr lang="en-US" sz="1800" b="1" dirty="0">
                <a:solidFill>
                  <a:srgbClr val="00B050"/>
                </a:solidFill>
                <a:ea typeface="Calibri"/>
                <a:cs typeface="Calibri"/>
              </a:rPr>
              <a:t>Create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Drop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Describe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Select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Insert 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Delete</a:t>
            </a:r>
          </a:p>
          <a:p>
            <a:pPr lvl="0" indent="-230188">
              <a:buNone/>
              <a:defRPr/>
            </a:pPr>
            <a:r>
              <a:rPr lang="en-US" sz="1800" dirty="0" smtClean="0">
                <a:ea typeface="Calibri"/>
                <a:cs typeface="Calibri"/>
              </a:rPr>
              <a:t>Update</a:t>
            </a:r>
            <a:endParaRPr lang="en-US" sz="2000" b="1" dirty="0">
              <a:solidFill>
                <a:schemeClr val="accent3"/>
              </a:solidFill>
              <a:ea typeface="Calibri"/>
              <a:cs typeface="Calibri"/>
            </a:endParaRPr>
          </a:p>
          <a:p>
            <a:pPr lvl="0" indent="-230188">
              <a:buNone/>
              <a:defRPr/>
            </a:pP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>
              <a:solidFill>
                <a:srgbClr val="FFFFFF"/>
              </a:solidFill>
              <a:ea typeface="Calibri"/>
              <a:cs typeface="Calibri"/>
            </a:endParaRPr>
          </a:p>
          <a:p>
            <a:pPr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482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A5914A2F-6184-A04B-B3D7-F5FB6E503215}" type="slidenum">
              <a:rPr lang="en-US" smtClean="0"/>
              <a:pPr/>
              <a:t>22</a:t>
            </a:fld>
            <a:endParaRPr lang="en-US" dirty="0" smtClean="0"/>
          </a:p>
        </p:txBody>
      </p:sp>
      <p:sp>
        <p:nvSpPr>
          <p:cNvPr id="472069" name="Rectangle 5"/>
          <p:cNvSpPr>
            <a:spLocks noChangeArrowheads="1"/>
          </p:cNvSpPr>
          <p:nvPr/>
        </p:nvSpPr>
        <p:spPr bwMode="auto">
          <a:xfrm>
            <a:off x="1979712" y="1371600"/>
            <a:ext cx="2952328" cy="5081736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92075" tIns="46038" rIns="92075" bIns="46038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CREATE TABLE 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Course (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courseId</a:t>
            </a: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int(19),</a:t>
            </a:r>
            <a:endParaRPr lang="en-US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subjectId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char(4) not null, 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courseNumber</a:t>
            </a: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char(4), </a:t>
            </a:r>
            <a:endParaRPr lang="en-US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 title varchar(50) not null, 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numOfCredits</a:t>
            </a: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int(3), </a:t>
            </a:r>
            <a:endParaRPr lang="en-US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 primary key (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courseId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)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);</a:t>
            </a:r>
          </a:p>
        </p:txBody>
      </p:sp>
      <p:sp>
        <p:nvSpPr>
          <p:cNvPr id="35846" name="Text Box 7"/>
          <p:cNvSpPr txBox="1">
            <a:spLocks noChangeArrowheads="1"/>
          </p:cNvSpPr>
          <p:nvPr/>
        </p:nvSpPr>
        <p:spPr bwMode="auto">
          <a:xfrm>
            <a:off x="5076056" y="1371600"/>
            <a:ext cx="2952328" cy="5081736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>
            <a:prstTxWarp prst="textNoShape">
              <a:avLst/>
            </a:prstTxWarp>
            <a:noAutofit/>
          </a:bodyPr>
          <a:lstStyle/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/>
            </a:r>
            <a:b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</a:b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CREATE </a:t>
            </a: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TABLE 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Student (</a:t>
            </a:r>
          </a:p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 </a:t>
            </a:r>
            <a:r>
              <a:rPr lang="en-US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studentIdchar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(9), </a:t>
            </a:r>
          </a:p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 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firstName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varchar(25), </a:t>
            </a:r>
          </a:p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 mi char(1), </a:t>
            </a:r>
          </a:p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 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lastName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varchar(25), </a:t>
            </a:r>
          </a:p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 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birthDate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date,  </a:t>
            </a:r>
            <a:endParaRPr lang="en-US" dirty="0">
              <a:solidFill>
                <a:srgbClr val="FFFFFF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 street varchar(25),  </a:t>
            </a:r>
          </a:p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 phone char(11),  </a:t>
            </a:r>
          </a:p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postalCode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char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(9)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,</a:t>
            </a:r>
          </a:p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deptId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char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(4),  </a:t>
            </a:r>
          </a:p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 primary key 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</a:t>
            </a:r>
            <a:r>
              <a:rPr lang="en-US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studentId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)</a:t>
            </a:r>
            <a:endParaRPr lang="en-US" dirty="0">
              <a:solidFill>
                <a:srgbClr val="FFFFFF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40000"/>
              </a:lnSpc>
              <a:spcBef>
                <a:spcPct val="50000"/>
              </a:spcBef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); </a:t>
            </a:r>
          </a:p>
        </p:txBody>
      </p:sp>
    </p:spTree>
    <p:extLst>
      <p:ext uri="{BB962C8B-B14F-4D97-AF65-F5344CB8AC3E}">
        <p14:creationId xmlns:p14="http://schemas.microsoft.com/office/powerpoint/2010/main" val="176686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193675" y="188640"/>
            <a:ext cx="8721725" cy="1152128"/>
          </a:xfrm>
        </p:spPr>
        <p:txBody>
          <a:bodyPr anchor="ctr"/>
          <a:lstStyle/>
          <a:p>
            <a:pPr algn="ctr" eaLnBrk="1" hangingPunct="1"/>
            <a:r>
              <a:rPr lang="en-US" sz="3200" dirty="0" smtClean="0">
                <a:ea typeface="Calibri"/>
              </a:rPr>
              <a:t>Examples of simple SQL statements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>
          <a:xfrm>
            <a:off x="307504" y="1371600"/>
            <a:ext cx="1600200" cy="4217640"/>
          </a:xfrm>
          <a:ln>
            <a:solidFill>
              <a:srgbClr val="E8BC4A"/>
            </a:solidFill>
          </a:ln>
        </p:spPr>
        <p:txBody>
          <a:bodyPr lIns="18288" rIns="18288" rtlCol="0">
            <a:normAutofit/>
          </a:bodyPr>
          <a:lstStyle/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Load Drivers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Connect</a:t>
            </a:r>
          </a:p>
          <a:p>
            <a:pPr indent="-230188">
              <a:buNone/>
              <a:defRPr/>
            </a:pPr>
            <a:r>
              <a:rPr lang="en-US" sz="1800" dirty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>
              <a:buNone/>
              <a:defRPr/>
            </a:pPr>
            <a:r>
              <a:rPr lang="en-US" sz="1800" b="1" dirty="0">
                <a:solidFill>
                  <a:srgbClr val="00B050"/>
                </a:solidFill>
                <a:ea typeface="Calibri"/>
                <a:cs typeface="Calibri"/>
              </a:rPr>
              <a:t>Drop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Describe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Select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Insert 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Delete</a:t>
            </a:r>
          </a:p>
          <a:p>
            <a:pPr lvl="0" indent="-230188">
              <a:buNone/>
              <a:defRPr/>
            </a:pPr>
            <a:r>
              <a:rPr lang="en-US" sz="1800" dirty="0" smtClean="0">
                <a:ea typeface="Calibri"/>
                <a:cs typeface="Calibri"/>
              </a:rPr>
              <a:t>Update</a:t>
            </a:r>
            <a:endParaRPr lang="en-US" sz="2000" b="1" dirty="0">
              <a:solidFill>
                <a:schemeClr val="accent3"/>
              </a:solidFill>
              <a:ea typeface="Calibri"/>
              <a:cs typeface="Calibri"/>
            </a:endParaRPr>
          </a:p>
          <a:p>
            <a:pPr lvl="0" indent="-230188">
              <a:buNone/>
              <a:defRPr/>
            </a:pP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>
              <a:solidFill>
                <a:srgbClr val="FFFFFF"/>
              </a:solidFill>
              <a:ea typeface="Calibri"/>
              <a:cs typeface="Calibri"/>
            </a:endParaRPr>
          </a:p>
          <a:p>
            <a:pPr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584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E02EF13-3991-D443-8DD6-868DBE1A46F5}" type="slidenum">
              <a:rPr lang="en-US" smtClean="0"/>
              <a:pPr/>
              <a:t>23</a:t>
            </a:fld>
            <a:endParaRPr lang="en-US" dirty="0" smtClean="0"/>
          </a:p>
        </p:txBody>
      </p:sp>
      <p:sp>
        <p:nvSpPr>
          <p:cNvPr id="505861" name="Rectangle 5"/>
          <p:cNvSpPr>
            <a:spLocks noChangeArrowheads="1"/>
          </p:cNvSpPr>
          <p:nvPr/>
        </p:nvSpPr>
        <p:spPr bwMode="auto">
          <a:xfrm>
            <a:off x="1981200" y="1371600"/>
            <a:ext cx="6934200" cy="480060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92075" tIns="46038" rIns="92075" bIns="46038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defRPr/>
            </a:pPr>
            <a:r>
              <a:rPr lang="en-US" sz="2400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DROP TABLE</a:t>
            </a:r>
            <a:r>
              <a:rPr lang="en-US" sz="2400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Enrollment;</a:t>
            </a:r>
          </a:p>
          <a:p>
            <a:pPr>
              <a:lnSpc>
                <a:spcPct val="90000"/>
              </a:lnSpc>
              <a:defRPr/>
            </a:pPr>
            <a:r>
              <a:rPr lang="en-US" sz="2400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DROP TABLE</a:t>
            </a:r>
            <a:r>
              <a:rPr lang="en-US" sz="2400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Course;</a:t>
            </a:r>
          </a:p>
          <a:p>
            <a:pPr>
              <a:lnSpc>
                <a:spcPct val="90000"/>
              </a:lnSpc>
              <a:defRPr/>
            </a:pPr>
            <a:r>
              <a:rPr lang="en-US" sz="2400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DROP TABLE</a:t>
            </a:r>
            <a:r>
              <a:rPr lang="en-US" sz="2400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Student;</a:t>
            </a:r>
          </a:p>
        </p:txBody>
      </p:sp>
    </p:spTree>
    <p:extLst>
      <p:ext uri="{BB962C8B-B14F-4D97-AF65-F5344CB8AC3E}">
        <p14:creationId xmlns:p14="http://schemas.microsoft.com/office/powerpoint/2010/main" val="189597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193675" y="188640"/>
            <a:ext cx="8729663" cy="1152128"/>
          </a:xfrm>
        </p:spPr>
        <p:txBody>
          <a:bodyPr anchor="ctr"/>
          <a:lstStyle/>
          <a:p>
            <a:pPr algn="ctr" eaLnBrk="1" hangingPunct="1"/>
            <a:r>
              <a:rPr lang="en-US" sz="3200" dirty="0">
                <a:ea typeface="Calibri"/>
              </a:rPr>
              <a:t>Examples of simple SQL statements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idx="1"/>
          </p:nvPr>
        </p:nvSpPr>
        <p:spPr>
          <a:xfrm>
            <a:off x="307504" y="1371600"/>
            <a:ext cx="1600200" cy="4217640"/>
          </a:xfrm>
          <a:ln>
            <a:solidFill>
              <a:srgbClr val="E8BC4A"/>
            </a:solidFill>
          </a:ln>
        </p:spPr>
        <p:txBody>
          <a:bodyPr lIns="18288" rIns="18288" rtlCol="0">
            <a:normAutofit/>
          </a:bodyPr>
          <a:lstStyle/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Load Drivers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Connect</a:t>
            </a:r>
          </a:p>
          <a:p>
            <a:pPr indent="-230188">
              <a:buNone/>
              <a:defRPr/>
            </a:pPr>
            <a:r>
              <a:rPr lang="en-US" sz="1800" dirty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>
              <a:buNone/>
              <a:defRPr/>
            </a:pPr>
            <a:r>
              <a:rPr lang="en-US" sz="1800" dirty="0">
                <a:solidFill>
                  <a:srgbClr val="FFFFFF"/>
                </a:solidFill>
                <a:ea typeface="Calibri"/>
                <a:cs typeface="Calibri"/>
              </a:rPr>
              <a:t>Drop table</a:t>
            </a:r>
          </a:p>
          <a:p>
            <a:pPr indent="-230188">
              <a:buNone/>
              <a:defRPr/>
            </a:pPr>
            <a:r>
              <a:rPr lang="en-US" sz="1800" b="1" dirty="0">
                <a:solidFill>
                  <a:schemeClr val="accent2"/>
                </a:solidFill>
                <a:ea typeface="Calibri"/>
                <a:cs typeface="Calibri"/>
              </a:rPr>
              <a:t>Describe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Select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Insert 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Delete</a:t>
            </a:r>
          </a:p>
          <a:p>
            <a:pPr lvl="0" indent="-230188">
              <a:buNone/>
              <a:defRPr/>
            </a:pPr>
            <a:r>
              <a:rPr lang="en-US" sz="1800" dirty="0" smtClean="0">
                <a:ea typeface="Calibri"/>
                <a:cs typeface="Calibri"/>
              </a:rPr>
              <a:t>Update</a:t>
            </a:r>
            <a:endParaRPr lang="en-US" sz="2000" b="1" dirty="0">
              <a:solidFill>
                <a:schemeClr val="accent3"/>
              </a:solidFill>
              <a:ea typeface="Calibri"/>
              <a:cs typeface="Calibri"/>
            </a:endParaRPr>
          </a:p>
          <a:p>
            <a:pPr lvl="0" indent="-230188">
              <a:buNone/>
              <a:defRPr/>
            </a:pP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>
              <a:solidFill>
                <a:srgbClr val="FFFFFF"/>
              </a:solidFill>
              <a:ea typeface="Calibri"/>
              <a:cs typeface="Calibri"/>
            </a:endParaRPr>
          </a:p>
          <a:p>
            <a:pPr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686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822ECAAA-8C74-224C-B5A6-54A5A707B84E}" type="slidenum">
              <a:rPr lang="en-US"/>
              <a:pPr/>
              <a:t>24</a:t>
            </a:fld>
            <a:endParaRPr lang="en-US" dirty="0"/>
          </a:p>
        </p:txBody>
      </p:sp>
      <p:sp>
        <p:nvSpPr>
          <p:cNvPr id="506885" name="Rectangle 5"/>
          <p:cNvSpPr>
            <a:spLocks noChangeArrowheads="1"/>
          </p:cNvSpPr>
          <p:nvPr/>
        </p:nvSpPr>
        <p:spPr bwMode="auto">
          <a:xfrm>
            <a:off x="1907704" y="1371600"/>
            <a:ext cx="7007696" cy="5081736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92075" tIns="46038" rIns="92075" bIns="46038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defRPr/>
            </a:pP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DESCRIBE</a:t>
            </a: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Course; (Oracle)</a:t>
            </a:r>
          </a:p>
          <a:p>
            <a:pPr>
              <a:lnSpc>
                <a:spcPct val="90000"/>
              </a:lnSpc>
              <a:defRPr/>
            </a:pP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DESCRIBE</a:t>
            </a: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Course; (MySQL)</a:t>
            </a:r>
          </a:p>
          <a:p>
            <a:pPr>
              <a:lnSpc>
                <a:spcPct val="90000"/>
              </a:lnSpc>
              <a:defRPr/>
            </a:pP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exec </a:t>
            </a:r>
            <a:r>
              <a:rPr lang="en-US" dirty="0" err="1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sp_columns</a:t>
            </a: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Course; (MS SQL)</a:t>
            </a:r>
          </a:p>
          <a:p>
            <a:pPr>
              <a:lnSpc>
                <a:spcPct val="90000"/>
              </a:lnSpc>
              <a:defRPr/>
            </a:pPr>
            <a:endParaRPr lang="en-US" sz="2400" dirty="0" smtClean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endParaRPr lang="en-US" sz="2400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All Tables…</a:t>
            </a:r>
          </a:p>
          <a:p>
            <a:pPr>
              <a:lnSpc>
                <a:spcPct val="90000"/>
              </a:lnSpc>
              <a:defRPr/>
            </a:pPr>
            <a:endParaRPr lang="en-US" sz="2400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SELECT * FROM </a:t>
            </a:r>
            <a:r>
              <a:rPr lang="en-US" dirty="0" err="1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dba_tables</a:t>
            </a: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; (Oracle)</a:t>
            </a:r>
            <a:b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</a:br>
            <a:r>
              <a:rPr lang="en-US" dirty="0" smtClean="0">
                <a:solidFill>
                  <a:schemeClr val="tx1"/>
                </a:solidFill>
                <a:latin typeface="Calibri"/>
              </a:rPr>
              <a:t>SHOW </a:t>
            </a:r>
            <a:r>
              <a:rPr lang="en-US" dirty="0">
                <a:solidFill>
                  <a:schemeClr val="tx1"/>
                </a:solidFill>
                <a:latin typeface="Calibri"/>
              </a:rPr>
              <a:t>ALL TABLES; (MySQL</a:t>
            </a:r>
            <a:r>
              <a:rPr lang="en-US" dirty="0" smtClean="0">
                <a:solidFill>
                  <a:schemeClr val="tx1"/>
                </a:solidFill>
                <a:latin typeface="Calibri"/>
              </a:rPr>
              <a:t>)</a:t>
            </a:r>
            <a:endParaRPr lang="en-US" i="1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dirty="0" smtClean="0">
                <a:solidFill>
                  <a:schemeClr val="tx1"/>
                </a:solidFill>
                <a:latin typeface="Calibri"/>
              </a:rPr>
              <a:t>SELECT </a:t>
            </a:r>
            <a:r>
              <a:rPr lang="en-US" dirty="0">
                <a:solidFill>
                  <a:schemeClr val="tx1"/>
                </a:solidFill>
                <a:latin typeface="Calibri"/>
              </a:rPr>
              <a:t>* FROM INFORMATION_SCHEMA.TABLES WHERE TABLE_TYPE = 'BASE </a:t>
            </a:r>
            <a:r>
              <a:rPr lang="en-US" dirty="0" smtClean="0">
                <a:solidFill>
                  <a:schemeClr val="tx1"/>
                </a:solidFill>
                <a:latin typeface="Calibri"/>
              </a:rPr>
              <a:t>TABLE’; (MS SQL) </a:t>
            </a:r>
            <a:r>
              <a:rPr lang="en-US" i="1" dirty="0" smtClean="0">
                <a:solidFill>
                  <a:schemeClr val="accent1"/>
                </a:solidFill>
                <a:latin typeface="Calibri"/>
              </a:rPr>
              <a:t>tee </a:t>
            </a:r>
            <a:r>
              <a:rPr lang="en-US" i="1" dirty="0" err="1" smtClean="0">
                <a:solidFill>
                  <a:schemeClr val="accent1"/>
                </a:solidFill>
                <a:latin typeface="Calibri"/>
              </a:rPr>
              <a:t>hee</a:t>
            </a:r>
            <a:r>
              <a:rPr lang="en-US" i="1" dirty="0" smtClean="0">
                <a:solidFill>
                  <a:schemeClr val="accent1"/>
                </a:solidFill>
                <a:latin typeface="Calibri"/>
              </a:rPr>
              <a:t>…</a:t>
            </a:r>
          </a:p>
          <a:p>
            <a:pPr>
              <a:lnSpc>
                <a:spcPct val="90000"/>
              </a:lnSpc>
              <a:defRPr/>
            </a:pPr>
            <a:endParaRPr lang="en-US" sz="2400" i="1" dirty="0">
              <a:solidFill>
                <a:schemeClr val="tx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995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193675" y="188640"/>
            <a:ext cx="8729663" cy="1152128"/>
          </a:xfrm>
        </p:spPr>
        <p:txBody>
          <a:bodyPr anchor="ctr"/>
          <a:lstStyle/>
          <a:p>
            <a:pPr algn="ctr" eaLnBrk="1" hangingPunct="1"/>
            <a:r>
              <a:rPr lang="en-US" sz="3200" dirty="0">
                <a:ea typeface="Calibri"/>
              </a:rPr>
              <a:t>Examples of simple SQL statements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307504" y="1371600"/>
            <a:ext cx="1600200" cy="4217640"/>
          </a:xfrm>
          <a:ln>
            <a:solidFill>
              <a:srgbClr val="E8BC4A"/>
            </a:solidFill>
          </a:ln>
        </p:spPr>
        <p:txBody>
          <a:bodyPr lIns="18288" rIns="18288" rtlCol="0">
            <a:normAutofit/>
          </a:bodyPr>
          <a:lstStyle/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Load Drivers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Connect</a:t>
            </a:r>
          </a:p>
          <a:p>
            <a:pPr indent="-230188">
              <a:buNone/>
              <a:defRPr/>
            </a:pPr>
            <a:r>
              <a:rPr lang="en-US" sz="1800" dirty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>
              <a:buNone/>
              <a:defRPr/>
            </a:pPr>
            <a:r>
              <a:rPr lang="en-US" sz="1800" dirty="0">
                <a:solidFill>
                  <a:srgbClr val="FFFFFF"/>
                </a:solidFill>
                <a:ea typeface="Calibri"/>
                <a:cs typeface="Calibri"/>
              </a:rPr>
              <a:t>Drop table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Describe table</a:t>
            </a:r>
          </a:p>
          <a:p>
            <a:pPr indent="-230188">
              <a:buNone/>
              <a:defRPr/>
            </a:pPr>
            <a:r>
              <a:rPr lang="en-US" sz="1800" b="1" dirty="0">
                <a:solidFill>
                  <a:schemeClr val="accent2"/>
                </a:solidFill>
                <a:ea typeface="Calibri"/>
                <a:cs typeface="Calibri"/>
              </a:rPr>
              <a:t>Select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Insert </a:t>
            </a:r>
          </a:p>
          <a:p>
            <a:pPr indent="-230188">
              <a:buNone/>
              <a:defRPr/>
            </a:pPr>
            <a:r>
              <a:rPr lang="en-US" sz="1800" dirty="0">
                <a:ea typeface="Calibri"/>
                <a:cs typeface="Calibri"/>
              </a:rPr>
              <a:t>Delete</a:t>
            </a:r>
          </a:p>
          <a:p>
            <a:pPr lvl="0" indent="-230188">
              <a:buNone/>
              <a:defRPr/>
            </a:pPr>
            <a:r>
              <a:rPr lang="en-US" sz="1800" dirty="0" smtClean="0">
                <a:ea typeface="Calibri"/>
                <a:cs typeface="Calibri"/>
              </a:rPr>
              <a:t>Update</a:t>
            </a:r>
            <a:endParaRPr lang="en-US" sz="2000" b="1" dirty="0">
              <a:solidFill>
                <a:schemeClr val="accent3"/>
              </a:solidFill>
              <a:ea typeface="Calibri"/>
              <a:cs typeface="Calibri"/>
            </a:endParaRPr>
          </a:p>
          <a:p>
            <a:pPr lvl="0" indent="-230188">
              <a:buNone/>
              <a:defRPr/>
            </a:pP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>
              <a:solidFill>
                <a:srgbClr val="FFFFFF"/>
              </a:solidFill>
              <a:ea typeface="Calibri"/>
              <a:cs typeface="Calibri"/>
            </a:endParaRPr>
          </a:p>
          <a:p>
            <a:pPr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789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71BE5559-C45D-0849-AB37-EEB39BBC7D18}" type="slidenum">
              <a:rPr lang="en-US"/>
              <a:pPr/>
              <a:t>25</a:t>
            </a:fld>
            <a:endParaRPr lang="en-US" dirty="0"/>
          </a:p>
        </p:txBody>
      </p:sp>
      <p:sp>
        <p:nvSpPr>
          <p:cNvPr id="507909" name="Rectangle 5"/>
          <p:cNvSpPr>
            <a:spLocks noChangeArrowheads="1"/>
          </p:cNvSpPr>
          <p:nvPr/>
        </p:nvSpPr>
        <p:spPr bwMode="auto">
          <a:xfrm>
            <a:off x="1907704" y="1371600"/>
            <a:ext cx="6942138" cy="5081736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92075" tIns="46038" rIns="92075" bIns="46038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SELECT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firstName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, mi,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lastName</a:t>
            </a:r>
            <a:endParaRPr lang="en-US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FROM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Student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WHERE</a:t>
            </a: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ea typeface="ＭＳ Ｐゴシック" charset="-128"/>
                <a:cs typeface="ＭＳ Ｐゴシック" charset="-128"/>
              </a:rPr>
              <a:t>studentId</a:t>
            </a: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= 123456789;</a:t>
            </a:r>
            <a:endParaRPr lang="en-US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endParaRPr lang="en-US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SELECT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firstName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, mi,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lastName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FROM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Student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WHERE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deptId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= 'CS' AND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zipCode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= '31411'; </a:t>
            </a:r>
          </a:p>
          <a:p>
            <a:pPr>
              <a:lnSpc>
                <a:spcPct val="90000"/>
              </a:lnSpc>
              <a:defRPr/>
            </a:pPr>
            <a:endParaRPr lang="en-US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SELECT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* 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FROM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Student</a:t>
            </a: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WHERE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deptId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= 'CS' AND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zipCode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 = '31411'; </a:t>
            </a:r>
          </a:p>
        </p:txBody>
      </p:sp>
    </p:spTree>
    <p:extLst>
      <p:ext uri="{BB962C8B-B14F-4D97-AF65-F5344CB8AC3E}">
        <p14:creationId xmlns:p14="http://schemas.microsoft.com/office/powerpoint/2010/main" val="234970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193675" y="188640"/>
            <a:ext cx="8729663" cy="1152128"/>
          </a:xfrm>
        </p:spPr>
        <p:txBody>
          <a:bodyPr anchor="ctr"/>
          <a:lstStyle/>
          <a:p>
            <a:pPr algn="ctr" eaLnBrk="1" hangingPunct="1"/>
            <a:r>
              <a:rPr lang="en-US" dirty="0">
                <a:ea typeface="ＭＳ Ｐゴシック" charset="-128"/>
                <a:cs typeface="ＭＳ Ｐゴシック" charset="-128"/>
              </a:rPr>
              <a:t>More on </a:t>
            </a:r>
            <a:r>
              <a:rPr lang="en-US" i="1" dirty="0">
                <a:ea typeface="ＭＳ Ｐゴシック" charset="-128"/>
                <a:cs typeface="ＭＳ Ｐゴシック" charset="-128"/>
              </a:rPr>
              <a:t>SELECT…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idx="1"/>
          </p:nvPr>
        </p:nvSpPr>
        <p:spPr>
          <a:xfrm>
            <a:off x="1907704" y="1371600"/>
            <a:ext cx="6728296" cy="5081736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400" dirty="0">
                <a:ea typeface="ＭＳ Ｐゴシック" charset="-128"/>
                <a:cs typeface="ＭＳ Ｐゴシック" charset="-128"/>
              </a:rPr>
              <a:t>Query data can be sorted on any field using the ORDER BY function in ascending or descending order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ea typeface="ＭＳ Ｐゴシック" charset="-128"/>
                <a:cs typeface="ＭＳ Ｐゴシック" charset="-128"/>
              </a:rPr>
              <a:t>Sorting on a chosen field:</a:t>
            </a:r>
          </a:p>
          <a:p>
            <a:pPr eaLnBrk="1" hangingPunct="1">
              <a:lnSpc>
                <a:spcPct val="90000"/>
              </a:lnSpc>
            </a:pPr>
            <a:endParaRPr lang="en-US" dirty="0">
              <a:ea typeface="ＭＳ Ｐゴシック" charset="-128"/>
              <a:cs typeface="ＭＳ Ｐゴシック" charset="-128"/>
            </a:endParaRPr>
          </a:p>
          <a:p>
            <a:pPr eaLnBrk="1" hangingPunct="1">
              <a:lnSpc>
                <a:spcPct val="90000"/>
              </a:lnSpc>
            </a:pPr>
            <a:endParaRPr lang="en-US" dirty="0">
              <a:ea typeface="ＭＳ Ｐゴシック" charset="-128"/>
              <a:cs typeface="ＭＳ Ｐゴシック" charset="-128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dirty="0">
              <a:ea typeface="ＭＳ Ｐゴシック" charset="-128"/>
              <a:cs typeface="ＭＳ Ｐゴシック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ea typeface="ＭＳ Ｐゴシック" charset="-128"/>
                <a:cs typeface="ＭＳ Ｐゴシック" charset="-128"/>
              </a:rPr>
              <a:t>Data will be sorted in descending order on the specified field (ASC for ascending, default)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301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6CC7DCF-8701-0849-849B-92FB16318FBC}" type="slidenum">
              <a:rPr lang="en-US"/>
              <a:pPr/>
              <a:t>26</a:t>
            </a:fld>
            <a:endParaRPr lang="en-US" dirty="0"/>
          </a:p>
        </p:txBody>
      </p:sp>
      <p:sp>
        <p:nvSpPr>
          <p:cNvPr id="43013" name="Text Box 4"/>
          <p:cNvSpPr txBox="1">
            <a:spLocks noChangeArrowheads="1"/>
          </p:cNvSpPr>
          <p:nvPr/>
        </p:nvSpPr>
        <p:spPr bwMode="auto">
          <a:xfrm>
            <a:off x="2708484" y="2924944"/>
            <a:ext cx="4536504" cy="147732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alibri"/>
              </a:rPr>
              <a:t>SELECT</a:t>
            </a:r>
            <a:r>
              <a:rPr lang="en-US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US" i="1" dirty="0" err="1">
                <a:solidFill>
                  <a:srgbClr val="FFFFFF"/>
                </a:solidFill>
                <a:latin typeface="Calibri"/>
              </a:rPr>
              <a:t>column_name</a:t>
            </a:r>
            <a:r>
              <a:rPr lang="en-US" dirty="0">
                <a:solidFill>
                  <a:srgbClr val="FFFFFF"/>
                </a:solidFill>
                <a:latin typeface="Calibri"/>
              </a:rPr>
              <a:t>, …, </a:t>
            </a:r>
            <a:r>
              <a:rPr lang="en-US" i="1" dirty="0" err="1">
                <a:solidFill>
                  <a:srgbClr val="FFFFFF"/>
                </a:solidFill>
                <a:latin typeface="Calibri"/>
              </a:rPr>
              <a:t>column_name</a:t>
            </a:r>
            <a:endParaRPr lang="en-US" i="1" dirty="0">
              <a:solidFill>
                <a:srgbClr val="FFFFFF"/>
              </a:solidFill>
              <a:latin typeface="Calibri"/>
            </a:endParaRPr>
          </a:p>
          <a:p>
            <a:r>
              <a:rPr lang="en-US" dirty="0">
                <a:solidFill>
                  <a:srgbClr val="FFFF00"/>
                </a:solidFill>
                <a:latin typeface="Calibri"/>
              </a:rPr>
              <a:t>FROM</a:t>
            </a:r>
            <a:r>
              <a:rPr lang="en-US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US" i="1" dirty="0" err="1">
                <a:solidFill>
                  <a:srgbClr val="FFFFFF"/>
                </a:solidFill>
                <a:latin typeface="Calibri"/>
              </a:rPr>
              <a:t>table_name</a:t>
            </a:r>
            <a:endParaRPr lang="en-US" i="1" dirty="0">
              <a:solidFill>
                <a:srgbClr val="FFFFFF"/>
              </a:solidFill>
              <a:latin typeface="Calibri"/>
            </a:endParaRPr>
          </a:p>
          <a:p>
            <a:r>
              <a:rPr lang="en-US" dirty="0">
                <a:solidFill>
                  <a:srgbClr val="FFFF00"/>
                </a:solidFill>
                <a:latin typeface="Calibri"/>
              </a:rPr>
              <a:t>WHERE</a:t>
            </a:r>
            <a:r>
              <a:rPr lang="en-US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US" i="1" dirty="0" err="1">
                <a:solidFill>
                  <a:srgbClr val="FFFFFF"/>
                </a:solidFill>
                <a:latin typeface="Calibri"/>
              </a:rPr>
              <a:t>column_name</a:t>
            </a:r>
            <a:r>
              <a:rPr lang="en-US" dirty="0">
                <a:solidFill>
                  <a:srgbClr val="FFFFFF"/>
                </a:solidFill>
                <a:latin typeface="Calibri"/>
              </a:rPr>
              <a:t> = </a:t>
            </a:r>
            <a:r>
              <a:rPr lang="en-US" dirty="0" err="1">
                <a:solidFill>
                  <a:srgbClr val="FFFFFF"/>
                </a:solidFill>
                <a:latin typeface="Calibri"/>
              </a:rPr>
              <a:t>search_criteria</a:t>
            </a:r>
            <a:endParaRPr lang="en-US" dirty="0">
              <a:solidFill>
                <a:srgbClr val="FFFFFF"/>
              </a:solidFill>
              <a:latin typeface="Calibri"/>
            </a:endParaRPr>
          </a:p>
          <a:p>
            <a:r>
              <a:rPr lang="en-US" dirty="0">
                <a:solidFill>
                  <a:srgbClr val="FFFF00"/>
                </a:solidFill>
                <a:latin typeface="Calibri"/>
              </a:rPr>
              <a:t>ORDER BY </a:t>
            </a:r>
            <a:r>
              <a:rPr lang="en-US" i="1" dirty="0" err="1" smtClean="0">
                <a:solidFill>
                  <a:srgbClr val="FFFFFF"/>
                </a:solidFill>
                <a:latin typeface="Calibri"/>
              </a:rPr>
              <a:t>column_name</a:t>
            </a:r>
            <a:endParaRPr lang="en-US" dirty="0">
              <a:solidFill>
                <a:srgbClr val="FFFFFF"/>
              </a:solidFill>
              <a:latin typeface="Calibri"/>
            </a:endParaRPr>
          </a:p>
          <a:p>
            <a:r>
              <a:rPr lang="en-US" dirty="0" smtClean="0">
                <a:solidFill>
                  <a:srgbClr val="FFFF00"/>
                </a:solidFill>
                <a:latin typeface="Calibri"/>
              </a:rPr>
              <a:t>DESC</a:t>
            </a:r>
            <a:endParaRPr lang="en-US" dirty="0">
              <a:solidFill>
                <a:srgbClr val="FFFF00"/>
              </a:solidFill>
              <a:latin typeface="Calibri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307504" y="1371600"/>
            <a:ext cx="1600200" cy="4217640"/>
          </a:xfrm>
          <a:prstGeom prst="rect">
            <a:avLst/>
          </a:prstGeom>
          <a:ln>
            <a:solidFill>
              <a:srgbClr val="E8BC4A"/>
            </a:solidFill>
          </a:ln>
        </p:spPr>
        <p:txBody>
          <a:bodyPr vert="horz" lIns="18288" tIns="45720" rIns="18288" bIns="45720" rtlCol="0">
            <a:normAutofit/>
          </a:bodyPr>
          <a:lstStyle>
            <a:lvl1pPr marL="167923" indent="-167923" algn="l" defTabSz="685983" rtl="0" eaLnBrk="1" latinLnBrk="0" hangingPunct="1">
              <a:lnSpc>
                <a:spcPct val="90000"/>
              </a:lnSpc>
              <a:spcBef>
                <a:spcPts val="13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7755" indent="-173878" algn="l" defTabSz="685983" rtl="0" eaLnBrk="1" latinLnBrk="0" hangingPunct="1">
              <a:lnSpc>
                <a:spcPct val="90000"/>
              </a:lnSpc>
              <a:spcBef>
                <a:spcPts val="9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2105" indent="-164350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3109" indent="-131004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2922" indent="-129813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5497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35834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66171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6508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Load Drivers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Connect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Drop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Describe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b="1" dirty="0" smtClean="0">
                <a:solidFill>
                  <a:schemeClr val="accent2"/>
                </a:solidFill>
                <a:ea typeface="Calibri"/>
                <a:cs typeface="Calibri"/>
              </a:rPr>
              <a:t>Select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Insert 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Delete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Update</a:t>
            </a:r>
            <a:endParaRPr lang="en-US" sz="2000" b="1" dirty="0" smtClean="0">
              <a:solidFill>
                <a:schemeClr val="accent3"/>
              </a:solidFill>
              <a:ea typeface="Calibri"/>
              <a:cs typeface="Calibri"/>
            </a:endParaRP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000" dirty="0" smtClean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 smtClean="0">
              <a:solidFill>
                <a:srgbClr val="FFFFFF"/>
              </a:solidFill>
              <a:ea typeface="Calibri"/>
              <a:cs typeface="Calibri"/>
            </a:endParaRP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906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193675" y="188640"/>
            <a:ext cx="8729663" cy="1152128"/>
          </a:xfrm>
        </p:spPr>
        <p:txBody>
          <a:bodyPr anchor="ctr"/>
          <a:lstStyle/>
          <a:p>
            <a:pPr algn="ctr" eaLnBrk="1" hangingPunct="1"/>
            <a:r>
              <a:rPr lang="en-US" dirty="0">
                <a:ea typeface="ＭＳ Ｐゴシック" charset="-128"/>
                <a:cs typeface="ＭＳ Ｐゴシック" charset="-128"/>
              </a:rPr>
              <a:t>More on </a:t>
            </a:r>
            <a:r>
              <a:rPr lang="en-US" i="1" dirty="0">
                <a:ea typeface="ＭＳ Ｐゴシック" charset="-128"/>
                <a:cs typeface="ＭＳ Ｐゴシック" charset="-128"/>
              </a:rPr>
              <a:t>SELECT…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>
          <a:xfrm>
            <a:off x="1907704" y="1340768"/>
            <a:ext cx="6696744" cy="5112568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400" dirty="0">
                <a:ea typeface="ＭＳ Ｐゴシック" charset="-128"/>
                <a:cs typeface="ＭＳ Ｐゴシック" charset="-128"/>
              </a:rPr>
              <a:t>Often, data searches require more than one search value to isolate specific information</a:t>
            </a:r>
          </a:p>
          <a:p>
            <a:pPr eaLnBrk="1" hangingPunct="1"/>
            <a:r>
              <a:rPr lang="en-US" sz="2400" dirty="0">
                <a:ea typeface="ＭＳ Ｐゴシック" charset="-128"/>
                <a:cs typeface="ＭＳ Ｐゴシック" charset="-128"/>
              </a:rPr>
              <a:t>AND/OR: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403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2615902-BCD4-EE4E-83B9-A25C3A6D11C9}" type="slidenum">
              <a:rPr lang="en-US"/>
              <a:pPr/>
              <a:t>27</a:t>
            </a:fld>
            <a:endParaRPr lang="en-US" dirty="0"/>
          </a:p>
        </p:txBody>
      </p:sp>
      <p:sp>
        <p:nvSpPr>
          <p:cNvPr id="44037" name="Text Box 4"/>
          <p:cNvSpPr txBox="1">
            <a:spLocks noChangeArrowheads="1"/>
          </p:cNvSpPr>
          <p:nvPr/>
        </p:nvSpPr>
        <p:spPr bwMode="auto">
          <a:xfrm>
            <a:off x="2267744" y="2573613"/>
            <a:ext cx="4741912" cy="1323439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alibri"/>
              </a:rPr>
              <a:t>SELECT</a:t>
            </a:r>
            <a:r>
              <a:rPr lang="en-US" sz="2000" dirty="0">
                <a:solidFill>
                  <a:schemeClr val="tx1"/>
                </a:solidFill>
                <a:latin typeface="Calibri"/>
              </a:rPr>
              <a:t> </a:t>
            </a:r>
            <a:r>
              <a:rPr lang="en-US" sz="2000" i="1" dirty="0" err="1">
                <a:solidFill>
                  <a:schemeClr val="tx1"/>
                </a:solidFill>
                <a:latin typeface="Calibri"/>
              </a:rPr>
              <a:t>column_name</a:t>
            </a:r>
            <a:r>
              <a:rPr lang="en-US" sz="2000" dirty="0">
                <a:solidFill>
                  <a:schemeClr val="tx1"/>
                </a:solidFill>
                <a:latin typeface="Calibri"/>
              </a:rPr>
              <a:t>, …, </a:t>
            </a:r>
            <a:r>
              <a:rPr lang="en-US" sz="2000" i="1" dirty="0" err="1">
                <a:solidFill>
                  <a:schemeClr val="tx1"/>
                </a:solidFill>
                <a:latin typeface="Calibri"/>
              </a:rPr>
              <a:t>column_name</a:t>
            </a:r>
            <a:endParaRPr lang="en-US" sz="2000" i="1" dirty="0">
              <a:solidFill>
                <a:schemeClr val="tx1"/>
              </a:solidFill>
              <a:latin typeface="Calibri"/>
            </a:endParaRPr>
          </a:p>
          <a:p>
            <a:r>
              <a:rPr lang="en-US" sz="2000" dirty="0">
                <a:solidFill>
                  <a:srgbClr val="FFFF00"/>
                </a:solidFill>
                <a:latin typeface="Calibri"/>
              </a:rPr>
              <a:t>FROM</a:t>
            </a:r>
            <a:r>
              <a:rPr lang="en-US" sz="2000" dirty="0">
                <a:solidFill>
                  <a:schemeClr val="tx1"/>
                </a:solidFill>
                <a:latin typeface="Calibri"/>
              </a:rPr>
              <a:t> </a:t>
            </a:r>
            <a:r>
              <a:rPr lang="en-US" sz="2000" i="1" dirty="0" err="1">
                <a:solidFill>
                  <a:schemeClr val="tx1"/>
                </a:solidFill>
                <a:latin typeface="Calibri"/>
              </a:rPr>
              <a:t>table_name</a:t>
            </a:r>
            <a:endParaRPr lang="en-US" sz="2000" i="1" dirty="0">
              <a:solidFill>
                <a:schemeClr val="tx1"/>
              </a:solidFill>
              <a:latin typeface="Calibri"/>
            </a:endParaRPr>
          </a:p>
          <a:p>
            <a:r>
              <a:rPr lang="en-US" sz="2000" dirty="0">
                <a:solidFill>
                  <a:srgbClr val="FFFF00"/>
                </a:solidFill>
                <a:latin typeface="Calibri"/>
              </a:rPr>
              <a:t>WHERE</a:t>
            </a:r>
            <a:r>
              <a:rPr lang="en-US" sz="2000" dirty="0">
                <a:solidFill>
                  <a:schemeClr val="tx1"/>
                </a:solidFill>
                <a:latin typeface="Calibri"/>
              </a:rPr>
              <a:t> </a:t>
            </a:r>
            <a:r>
              <a:rPr lang="en-US" sz="2000" i="1" dirty="0" err="1">
                <a:solidFill>
                  <a:schemeClr val="tx1"/>
                </a:solidFill>
                <a:latin typeface="Calibri"/>
              </a:rPr>
              <a:t>column_name</a:t>
            </a:r>
            <a:r>
              <a:rPr lang="en-US" sz="2000" dirty="0">
                <a:solidFill>
                  <a:schemeClr val="tx1"/>
                </a:solidFill>
                <a:latin typeface="Calibri"/>
              </a:rPr>
              <a:t> = </a:t>
            </a:r>
            <a:r>
              <a:rPr lang="en-US" sz="2000" dirty="0" err="1">
                <a:solidFill>
                  <a:schemeClr val="tx1"/>
                </a:solidFill>
                <a:latin typeface="Calibri"/>
              </a:rPr>
              <a:t>search_criteria</a:t>
            </a:r>
            <a:endParaRPr lang="en-US" sz="2000" dirty="0">
              <a:solidFill>
                <a:schemeClr val="tx1"/>
              </a:solidFill>
              <a:latin typeface="Calibri"/>
            </a:endParaRPr>
          </a:p>
          <a:p>
            <a:r>
              <a:rPr lang="en-US" sz="2000" dirty="0">
                <a:solidFill>
                  <a:srgbClr val="FFFF00"/>
                </a:solidFill>
                <a:latin typeface="Calibri"/>
              </a:rPr>
              <a:t>AND</a:t>
            </a:r>
            <a:r>
              <a:rPr lang="en-US" sz="2000" dirty="0">
                <a:solidFill>
                  <a:schemeClr val="tx1"/>
                </a:solidFill>
                <a:latin typeface="Calibri"/>
              </a:rPr>
              <a:t> </a:t>
            </a:r>
            <a:r>
              <a:rPr lang="en-US" sz="2000" i="1" dirty="0" err="1">
                <a:solidFill>
                  <a:schemeClr val="tx1"/>
                </a:solidFill>
                <a:latin typeface="Calibri"/>
              </a:rPr>
              <a:t>column_name</a:t>
            </a:r>
            <a:r>
              <a:rPr lang="en-US" sz="2000" dirty="0">
                <a:solidFill>
                  <a:schemeClr val="tx1"/>
                </a:solidFill>
                <a:latin typeface="Calibri"/>
              </a:rPr>
              <a:t> = </a:t>
            </a:r>
            <a:r>
              <a:rPr lang="en-US" sz="2000" dirty="0" err="1">
                <a:solidFill>
                  <a:schemeClr val="tx1"/>
                </a:solidFill>
                <a:latin typeface="Calibri"/>
              </a:rPr>
              <a:t>search_criteria</a:t>
            </a:r>
            <a:endParaRPr lang="en-US" sz="2000" dirty="0">
              <a:solidFill>
                <a:schemeClr val="tx1"/>
              </a:solidFill>
              <a:latin typeface="Calibri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>
          <a:xfrm>
            <a:off x="307504" y="1371600"/>
            <a:ext cx="1600200" cy="4217640"/>
          </a:xfrm>
          <a:prstGeom prst="rect">
            <a:avLst/>
          </a:prstGeom>
          <a:ln>
            <a:solidFill>
              <a:srgbClr val="E8BC4A"/>
            </a:solidFill>
          </a:ln>
        </p:spPr>
        <p:txBody>
          <a:bodyPr vert="horz" lIns="18288" tIns="45720" rIns="18288" bIns="45720" rtlCol="0">
            <a:normAutofit/>
          </a:bodyPr>
          <a:lstStyle>
            <a:lvl1pPr marL="167923" indent="-167923" algn="l" defTabSz="685983" rtl="0" eaLnBrk="1" latinLnBrk="0" hangingPunct="1">
              <a:lnSpc>
                <a:spcPct val="90000"/>
              </a:lnSpc>
              <a:spcBef>
                <a:spcPts val="13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7755" indent="-173878" algn="l" defTabSz="685983" rtl="0" eaLnBrk="1" latinLnBrk="0" hangingPunct="1">
              <a:lnSpc>
                <a:spcPct val="90000"/>
              </a:lnSpc>
              <a:spcBef>
                <a:spcPts val="9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2105" indent="-164350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3109" indent="-131004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2922" indent="-129813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5497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35834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66171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6508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Load Drivers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Connect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Drop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Describe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b="1" dirty="0" smtClean="0">
                <a:solidFill>
                  <a:schemeClr val="accent2"/>
                </a:solidFill>
                <a:ea typeface="Calibri"/>
                <a:cs typeface="Calibri"/>
              </a:rPr>
              <a:t>Select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Insert 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Delete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Update</a:t>
            </a:r>
            <a:endParaRPr lang="en-US" sz="2000" b="1" dirty="0" smtClean="0">
              <a:solidFill>
                <a:schemeClr val="accent3"/>
              </a:solidFill>
              <a:ea typeface="Calibri"/>
              <a:cs typeface="Calibri"/>
            </a:endParaRP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000" dirty="0" smtClean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 smtClean="0">
              <a:solidFill>
                <a:srgbClr val="FFFFFF"/>
              </a:solidFill>
              <a:ea typeface="Calibri"/>
              <a:cs typeface="Calibri"/>
            </a:endParaRP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001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1447800" y="228600"/>
            <a:ext cx="7086600" cy="609600"/>
          </a:xfrm>
        </p:spPr>
        <p:txBody>
          <a:bodyPr>
            <a:normAutofit/>
          </a:bodyPr>
          <a:lstStyle/>
          <a:p>
            <a:pPr eaLnBrk="1" hangingPunct="1"/>
            <a:r>
              <a:rPr lang="en-US">
                <a:ea typeface="ＭＳ Ｐゴシック" charset="-128"/>
                <a:cs typeface="ＭＳ Ｐゴシック" charset="-128"/>
              </a:rPr>
              <a:t>More on </a:t>
            </a:r>
            <a:r>
              <a:rPr lang="en-US" i="1">
                <a:ea typeface="ＭＳ Ｐゴシック" charset="-128"/>
                <a:cs typeface="ＭＳ Ｐゴシック" charset="-128"/>
              </a:rPr>
              <a:t>SELECT…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idx="1"/>
          </p:nvPr>
        </p:nvSpPr>
        <p:spPr>
          <a:xfrm>
            <a:off x="1907704" y="1340768"/>
            <a:ext cx="6728296" cy="5112568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charset="-128"/>
                <a:cs typeface="ＭＳ Ｐゴシック" charset="-128"/>
              </a:rPr>
              <a:t>Non-specific data searches are used when exact details aren’t available to the user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charset="-128"/>
                <a:cs typeface="ＭＳ Ｐゴシック" charset="-128"/>
              </a:rPr>
              <a:t>SQL’s BETWEEN function:</a:t>
            </a:r>
          </a:p>
          <a:p>
            <a:pPr eaLnBrk="1" hangingPunct="1">
              <a:lnSpc>
                <a:spcPct val="90000"/>
              </a:lnSpc>
            </a:pPr>
            <a:endParaRPr lang="en-US" dirty="0">
              <a:ea typeface="ＭＳ Ｐゴシック" charset="-128"/>
              <a:cs typeface="ＭＳ Ｐゴシック" charset="-128"/>
            </a:endParaRPr>
          </a:p>
          <a:p>
            <a:pPr eaLnBrk="1" hangingPunct="1">
              <a:lnSpc>
                <a:spcPct val="90000"/>
              </a:lnSpc>
            </a:pPr>
            <a:endParaRPr lang="en-US" dirty="0">
              <a:ea typeface="ＭＳ Ｐゴシック" charset="-128"/>
              <a:cs typeface="ＭＳ Ｐゴシック" charset="-128"/>
            </a:endParaRPr>
          </a:p>
          <a:p>
            <a:pPr eaLnBrk="1" hangingPunct="1">
              <a:lnSpc>
                <a:spcPct val="90000"/>
              </a:lnSpc>
            </a:pPr>
            <a:endParaRPr lang="en-US" dirty="0">
              <a:ea typeface="ＭＳ Ｐゴシック" charset="-128"/>
              <a:cs typeface="ＭＳ Ｐゴシック" charset="-128"/>
            </a:endParaRPr>
          </a:p>
          <a:p>
            <a:pPr eaLnBrk="1" hangingPunct="1">
              <a:lnSpc>
                <a:spcPct val="90000"/>
              </a:lnSpc>
            </a:pPr>
            <a:endParaRPr lang="en-US" dirty="0">
              <a:ea typeface="ＭＳ Ｐゴシック" charset="-128"/>
              <a:cs typeface="ＭＳ Ｐゴシック" charset="-128"/>
            </a:endParaRPr>
          </a:p>
          <a:p>
            <a:pPr eaLnBrk="1" hangingPunct="1">
              <a:lnSpc>
                <a:spcPct val="90000"/>
              </a:lnSpc>
            </a:pPr>
            <a:endParaRPr lang="en-US" dirty="0">
              <a:ea typeface="ＭＳ Ｐゴシック" charset="-128"/>
              <a:cs typeface="ＭＳ Ｐゴシック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charset="-128"/>
                <a:cs typeface="ＭＳ Ｐゴシック" charset="-128"/>
              </a:rPr>
              <a:t>A data set based on a range of values will be returned here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506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324F0C1-75FF-8649-8E88-05D2C18D82AA}" type="slidenum">
              <a:rPr lang="en-US"/>
              <a:pPr/>
              <a:t>28</a:t>
            </a:fld>
            <a:endParaRPr lang="en-US" dirty="0"/>
          </a:p>
        </p:txBody>
      </p:sp>
      <p:sp>
        <p:nvSpPr>
          <p:cNvPr id="45061" name="Text Box 4"/>
          <p:cNvSpPr txBox="1">
            <a:spLocks noChangeArrowheads="1"/>
          </p:cNvSpPr>
          <p:nvPr/>
        </p:nvSpPr>
        <p:spPr bwMode="auto">
          <a:xfrm>
            <a:off x="2267744" y="2420888"/>
            <a:ext cx="4957936" cy="1323439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Calibri"/>
              </a:rPr>
              <a:t>SELECT</a:t>
            </a:r>
            <a:r>
              <a:rPr lang="en-US" sz="2000" dirty="0">
                <a:solidFill>
                  <a:schemeClr val="bg1"/>
                </a:solidFill>
                <a:latin typeface="Calibri"/>
              </a:rPr>
              <a:t> </a:t>
            </a:r>
            <a:r>
              <a:rPr lang="en-US" sz="2000" i="1" dirty="0" err="1">
                <a:solidFill>
                  <a:schemeClr val="tx1"/>
                </a:solidFill>
                <a:latin typeface="Calibri"/>
              </a:rPr>
              <a:t>column_name</a:t>
            </a:r>
            <a:r>
              <a:rPr lang="en-US" sz="2000" dirty="0">
                <a:solidFill>
                  <a:schemeClr val="tx1"/>
                </a:solidFill>
                <a:latin typeface="Calibri"/>
              </a:rPr>
              <a:t>, …, </a:t>
            </a:r>
            <a:r>
              <a:rPr lang="en-US" sz="2000" i="1" dirty="0" err="1">
                <a:solidFill>
                  <a:schemeClr val="tx1"/>
                </a:solidFill>
                <a:latin typeface="Calibri"/>
              </a:rPr>
              <a:t>column_name</a:t>
            </a:r>
            <a:endParaRPr lang="en-US" sz="2000" i="1" dirty="0">
              <a:solidFill>
                <a:schemeClr val="tx1"/>
              </a:solidFill>
              <a:latin typeface="Calibri"/>
            </a:endParaRPr>
          </a:p>
          <a:p>
            <a:r>
              <a:rPr lang="en-US" sz="2000" dirty="0">
                <a:solidFill>
                  <a:schemeClr val="tx1"/>
                </a:solidFill>
                <a:latin typeface="Calibri"/>
              </a:rPr>
              <a:t>FROM </a:t>
            </a:r>
            <a:r>
              <a:rPr lang="en-US" sz="2000" i="1" dirty="0" err="1">
                <a:solidFill>
                  <a:schemeClr val="tx1"/>
                </a:solidFill>
                <a:latin typeface="Calibri"/>
              </a:rPr>
              <a:t>table_name</a:t>
            </a:r>
            <a:endParaRPr lang="en-US" sz="2000" i="1" dirty="0">
              <a:solidFill>
                <a:schemeClr val="tx1"/>
              </a:solidFill>
              <a:latin typeface="Calibri"/>
            </a:endParaRPr>
          </a:p>
          <a:p>
            <a:r>
              <a:rPr lang="en-US" sz="2000" dirty="0">
                <a:solidFill>
                  <a:srgbClr val="FFFF00"/>
                </a:solidFill>
                <a:latin typeface="Calibri"/>
              </a:rPr>
              <a:t>WHERE</a:t>
            </a:r>
            <a:r>
              <a:rPr lang="en-US" sz="2000" dirty="0">
                <a:solidFill>
                  <a:schemeClr val="bg1"/>
                </a:solidFill>
                <a:latin typeface="Calibri"/>
              </a:rPr>
              <a:t> </a:t>
            </a:r>
            <a:r>
              <a:rPr lang="en-US" sz="2000" i="1" dirty="0" err="1">
                <a:solidFill>
                  <a:schemeClr val="tx1"/>
                </a:solidFill>
                <a:latin typeface="Calibri"/>
              </a:rPr>
              <a:t>column_name</a:t>
            </a:r>
            <a:endParaRPr lang="en-US" sz="2000" i="1" dirty="0">
              <a:solidFill>
                <a:schemeClr val="tx1"/>
              </a:solidFill>
              <a:latin typeface="Calibri"/>
            </a:endParaRPr>
          </a:p>
          <a:p>
            <a:r>
              <a:rPr lang="en-US" sz="2000" dirty="0">
                <a:solidFill>
                  <a:srgbClr val="FFFF00"/>
                </a:solidFill>
                <a:latin typeface="Calibri"/>
              </a:rPr>
              <a:t>BETWEEN</a:t>
            </a:r>
            <a:r>
              <a:rPr lang="en-US" sz="2000" dirty="0">
                <a:solidFill>
                  <a:schemeClr val="bg1"/>
                </a:solidFill>
                <a:latin typeface="Calibri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alibri"/>
              </a:rPr>
              <a:t>value1</a:t>
            </a:r>
            <a:r>
              <a:rPr lang="en-US" sz="2000" dirty="0">
                <a:solidFill>
                  <a:schemeClr val="bg1"/>
                </a:solidFill>
                <a:latin typeface="Calibri"/>
              </a:rPr>
              <a:t> </a:t>
            </a:r>
            <a:r>
              <a:rPr lang="en-US" sz="2000" dirty="0">
                <a:solidFill>
                  <a:srgbClr val="FFFF00"/>
                </a:solidFill>
                <a:latin typeface="Calibri"/>
              </a:rPr>
              <a:t>AND</a:t>
            </a:r>
            <a:r>
              <a:rPr lang="en-US" sz="2000" dirty="0">
                <a:solidFill>
                  <a:schemeClr val="bg1"/>
                </a:solidFill>
                <a:latin typeface="Calibri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alibri"/>
              </a:rPr>
              <a:t>value2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307504" y="1371600"/>
            <a:ext cx="1600200" cy="4217640"/>
          </a:xfrm>
          <a:prstGeom prst="rect">
            <a:avLst/>
          </a:prstGeom>
          <a:ln>
            <a:solidFill>
              <a:srgbClr val="E8BC4A"/>
            </a:solidFill>
          </a:ln>
        </p:spPr>
        <p:txBody>
          <a:bodyPr vert="horz" lIns="18288" tIns="45720" rIns="18288" bIns="45720" rtlCol="0">
            <a:normAutofit/>
          </a:bodyPr>
          <a:lstStyle>
            <a:lvl1pPr marL="167923" indent="-167923" algn="l" defTabSz="685983" rtl="0" eaLnBrk="1" latinLnBrk="0" hangingPunct="1">
              <a:lnSpc>
                <a:spcPct val="90000"/>
              </a:lnSpc>
              <a:spcBef>
                <a:spcPts val="13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7755" indent="-173878" algn="l" defTabSz="685983" rtl="0" eaLnBrk="1" latinLnBrk="0" hangingPunct="1">
              <a:lnSpc>
                <a:spcPct val="90000"/>
              </a:lnSpc>
              <a:spcBef>
                <a:spcPts val="9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2105" indent="-164350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3109" indent="-131004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2922" indent="-129813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5497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35834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66171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6508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Load Drivers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Connect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Drop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Describe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b="1" dirty="0" smtClean="0">
                <a:solidFill>
                  <a:schemeClr val="accent2"/>
                </a:solidFill>
                <a:ea typeface="Calibri"/>
                <a:cs typeface="Calibri"/>
              </a:rPr>
              <a:t>Select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Insert 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Delete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Update</a:t>
            </a:r>
            <a:endParaRPr lang="en-US" sz="2000" b="1" dirty="0" smtClean="0">
              <a:solidFill>
                <a:schemeClr val="accent3"/>
              </a:solidFill>
              <a:ea typeface="Calibri"/>
              <a:cs typeface="Calibri"/>
            </a:endParaRP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000" dirty="0" smtClean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 smtClean="0">
              <a:solidFill>
                <a:srgbClr val="FFFFFF"/>
              </a:solidFill>
              <a:ea typeface="Calibri"/>
              <a:cs typeface="Calibri"/>
            </a:endParaRP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768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193675" y="66675"/>
            <a:ext cx="8729663" cy="830263"/>
          </a:xfrm>
        </p:spPr>
        <p:txBody>
          <a:bodyPr anchor="ctr"/>
          <a:lstStyle/>
          <a:p>
            <a:pPr algn="ctr" eaLnBrk="1" hangingPunct="1"/>
            <a:r>
              <a:rPr lang="en-US" sz="3200" dirty="0">
                <a:ea typeface="Calibri"/>
              </a:rPr>
              <a:t>Examples of simple SQL statements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891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B266095-CB03-9E4B-9FFC-AEBE2B9E9CD1}" type="slidenum">
              <a:rPr lang="en-US"/>
              <a:pPr/>
              <a:t>29</a:t>
            </a:fld>
            <a:endParaRPr lang="en-US" dirty="0"/>
          </a:p>
        </p:txBody>
      </p:sp>
      <p:sp>
        <p:nvSpPr>
          <p:cNvPr id="508933" name="Rectangle 5"/>
          <p:cNvSpPr>
            <a:spLocks noChangeArrowheads="1"/>
          </p:cNvSpPr>
          <p:nvPr/>
        </p:nvSpPr>
        <p:spPr bwMode="auto">
          <a:xfrm>
            <a:off x="1981200" y="1371600"/>
            <a:ext cx="6934200" cy="480060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92075" tIns="46038" rIns="92075" bIns="46038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INSERT INTO 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Course </a:t>
            </a: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(</a:t>
            </a:r>
          </a:p>
          <a:p>
            <a:pPr>
              <a:lnSpc>
                <a:spcPct val="90000"/>
              </a:lnSpc>
              <a:defRPr/>
            </a:pPr>
            <a:r>
              <a:rPr lang="en-US" dirty="0" err="1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courseId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subjectId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courseNumber</a:t>
            </a:r>
            <a:r>
              <a:rPr lang="en-US" dirty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, </a:t>
            </a: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title, </a:t>
            </a:r>
            <a:r>
              <a:rPr lang="en-US" dirty="0" err="1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numOfCredits</a:t>
            </a:r>
            <a:r>
              <a:rPr lang="en-US" dirty="0" smtClean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) </a:t>
            </a:r>
            <a:endParaRPr lang="en-US" dirty="0">
              <a:solidFill>
                <a:schemeClr val="tx1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VALUES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('11113', 'CSCI', '3720', 'Database Systems', 3);</a:t>
            </a:r>
          </a:p>
          <a:p>
            <a:pPr>
              <a:lnSpc>
                <a:spcPct val="90000"/>
              </a:lnSpc>
              <a:defRPr/>
            </a:pPr>
            <a:endParaRPr lang="en-US" dirty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307504" y="1371600"/>
            <a:ext cx="1600200" cy="4217640"/>
          </a:xfrm>
          <a:prstGeom prst="rect">
            <a:avLst/>
          </a:prstGeom>
          <a:ln>
            <a:solidFill>
              <a:srgbClr val="E8BC4A"/>
            </a:solidFill>
          </a:ln>
        </p:spPr>
        <p:txBody>
          <a:bodyPr vert="horz" lIns="18288" tIns="45720" rIns="18288" bIns="45720" rtlCol="0">
            <a:normAutofit/>
          </a:bodyPr>
          <a:lstStyle>
            <a:lvl1pPr marL="167923" indent="-167923" algn="l" defTabSz="685983" rtl="0" eaLnBrk="1" latinLnBrk="0" hangingPunct="1">
              <a:lnSpc>
                <a:spcPct val="90000"/>
              </a:lnSpc>
              <a:spcBef>
                <a:spcPts val="13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7755" indent="-173878" algn="l" defTabSz="685983" rtl="0" eaLnBrk="1" latinLnBrk="0" hangingPunct="1">
              <a:lnSpc>
                <a:spcPct val="90000"/>
              </a:lnSpc>
              <a:spcBef>
                <a:spcPts val="9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2105" indent="-164350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3109" indent="-131004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2922" indent="-129813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5497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35834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66171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6508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Load Drivers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Connect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Drop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Describe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Select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b="1" dirty="0" smtClean="0">
                <a:solidFill>
                  <a:schemeClr val="accent2"/>
                </a:solidFill>
                <a:ea typeface="Calibri"/>
                <a:cs typeface="Calibri"/>
              </a:rPr>
              <a:t>Insert 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Delete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Update</a:t>
            </a:r>
            <a:endParaRPr lang="en-US" sz="2000" b="1" dirty="0" smtClean="0">
              <a:solidFill>
                <a:schemeClr val="accent3"/>
              </a:solidFill>
              <a:ea typeface="Calibri"/>
              <a:cs typeface="Calibri"/>
            </a:endParaRP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000" dirty="0" smtClean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 smtClean="0">
              <a:solidFill>
                <a:srgbClr val="FFFFFF"/>
              </a:solidFill>
              <a:ea typeface="Calibri"/>
              <a:cs typeface="Calibri"/>
            </a:endParaRP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846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2800" dirty="0" smtClean="0">
                <a:ea typeface="ＭＳ Ｐゴシック" charset="-128"/>
                <a:cs typeface="ＭＳ Ｐゴシック" charset="-128"/>
              </a:rPr>
              <a:t>Relational Databases and the Relational Data Model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Most of today’s database systems are relational database systems, based on the </a:t>
            </a:r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relational data model</a:t>
            </a: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A relational data model has these components:</a:t>
            </a:r>
          </a:p>
          <a:p>
            <a:pPr lvl="1" eaLnBrk="1" hangingPunct="1"/>
            <a:r>
              <a:rPr lang="en-US" dirty="0" smtClean="0">
                <a:solidFill>
                  <a:srgbClr val="FFCC00"/>
                </a:solidFill>
              </a:rPr>
              <a:t>Structure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defines the representation of the data</a:t>
            </a:r>
          </a:p>
          <a:p>
            <a:pPr lvl="1" eaLnBrk="1" hangingPunct="1"/>
            <a:r>
              <a:rPr lang="en-US" dirty="0" smtClean="0">
                <a:solidFill>
                  <a:srgbClr val="FFCC00"/>
                </a:solidFill>
              </a:rPr>
              <a:t>Integrity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imposes constraints on the data</a:t>
            </a:r>
          </a:p>
          <a:p>
            <a:pPr lvl="1" eaLnBrk="1" hangingPunct="1"/>
            <a:r>
              <a:rPr lang="en-US" dirty="0" smtClean="0">
                <a:solidFill>
                  <a:srgbClr val="FFCC00"/>
                </a:solidFill>
              </a:rPr>
              <a:t>Language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provides the means for accessing and manipulating data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2016-2017 Sam Cirka, All rights reserved</a:t>
            </a:r>
            <a:endParaRPr lang="en-US" dirty="0"/>
          </a:p>
        </p:txBody>
      </p:sp>
      <p:sp>
        <p:nvSpPr>
          <p:cNvPr id="2458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fld id="{8C34C944-7679-3B4F-8E6E-539B0695BA79}" type="slidenum">
              <a:rPr lang="en-US" smtClean="0"/>
              <a:pPr/>
              <a:t>3</a:t>
            </a:fld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2" y="3933056"/>
            <a:ext cx="3771900" cy="2159000"/>
          </a:xfrm>
          <a:prstGeom prst="rect">
            <a:avLst/>
          </a:prstGeom>
          <a:effectLst>
            <a:softEdge rad="63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193675" y="66675"/>
            <a:ext cx="8729663" cy="830263"/>
          </a:xfrm>
        </p:spPr>
        <p:txBody>
          <a:bodyPr anchor="ctr"/>
          <a:lstStyle/>
          <a:p>
            <a:pPr algn="ctr" eaLnBrk="1" hangingPunct="1"/>
            <a:r>
              <a:rPr lang="en-US" sz="3200" dirty="0">
                <a:ea typeface="Calibri"/>
              </a:rPr>
              <a:t>Examples of simple SQL statements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096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806FCDC-2A5F-474B-8EBE-4701FE926332}" type="slidenum">
              <a:rPr lang="en-US"/>
              <a:pPr/>
              <a:t>30</a:t>
            </a:fld>
            <a:endParaRPr lang="en-US" dirty="0"/>
          </a:p>
        </p:txBody>
      </p:sp>
      <p:sp>
        <p:nvSpPr>
          <p:cNvPr id="512005" name="Rectangle 5"/>
          <p:cNvSpPr>
            <a:spLocks noChangeArrowheads="1"/>
          </p:cNvSpPr>
          <p:nvPr/>
        </p:nvSpPr>
        <p:spPr bwMode="auto">
          <a:xfrm>
            <a:off x="1981200" y="1371600"/>
            <a:ext cx="6934200" cy="480060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92075" tIns="46038" rIns="92075" bIns="46038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defRPr/>
            </a:pP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DELETE 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Course</a:t>
            </a:r>
            <a:r>
              <a:rPr lang="en-US" dirty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WHERE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title = 'Database System';</a:t>
            </a:r>
          </a:p>
          <a:p>
            <a:pPr>
              <a:lnSpc>
                <a:spcPct val="90000"/>
              </a:lnSpc>
              <a:defRPr/>
            </a:pPr>
            <a:endParaRPr lang="en-US" dirty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307504" y="1371600"/>
            <a:ext cx="1600200" cy="4217640"/>
          </a:xfrm>
          <a:prstGeom prst="rect">
            <a:avLst/>
          </a:prstGeom>
          <a:ln>
            <a:solidFill>
              <a:srgbClr val="E8BC4A"/>
            </a:solidFill>
          </a:ln>
        </p:spPr>
        <p:txBody>
          <a:bodyPr vert="horz" lIns="18288" tIns="45720" rIns="18288" bIns="45720" rtlCol="0">
            <a:normAutofit/>
          </a:bodyPr>
          <a:lstStyle>
            <a:lvl1pPr marL="167923" indent="-167923" algn="l" defTabSz="685983" rtl="0" eaLnBrk="1" latinLnBrk="0" hangingPunct="1">
              <a:lnSpc>
                <a:spcPct val="90000"/>
              </a:lnSpc>
              <a:spcBef>
                <a:spcPts val="13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7755" indent="-173878" algn="l" defTabSz="685983" rtl="0" eaLnBrk="1" latinLnBrk="0" hangingPunct="1">
              <a:lnSpc>
                <a:spcPct val="90000"/>
              </a:lnSpc>
              <a:spcBef>
                <a:spcPts val="9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2105" indent="-164350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3109" indent="-131004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2922" indent="-129813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5497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35834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66171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6508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Load Drivers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Connect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Drop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Describe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Select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Insert 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b="1" dirty="0" smtClean="0">
                <a:solidFill>
                  <a:schemeClr val="accent2"/>
                </a:solidFill>
                <a:ea typeface="Calibri"/>
                <a:cs typeface="Calibri"/>
              </a:rPr>
              <a:t>Delete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Update</a:t>
            </a:r>
            <a:endParaRPr lang="en-US" sz="2000" b="1" dirty="0" smtClean="0">
              <a:solidFill>
                <a:schemeClr val="accent3"/>
              </a:solidFill>
              <a:ea typeface="Calibri"/>
              <a:cs typeface="Calibri"/>
            </a:endParaRP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000" dirty="0" smtClean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 smtClean="0">
              <a:solidFill>
                <a:srgbClr val="FFFFFF"/>
              </a:solidFill>
              <a:ea typeface="Calibri"/>
              <a:cs typeface="Calibri"/>
            </a:endParaRP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919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193675" y="66675"/>
            <a:ext cx="8729663" cy="830263"/>
          </a:xfrm>
        </p:spPr>
        <p:txBody>
          <a:bodyPr anchor="ctr"/>
          <a:lstStyle/>
          <a:p>
            <a:pPr algn="ctr" eaLnBrk="1" hangingPunct="1"/>
            <a:r>
              <a:rPr lang="en-US" sz="3200" dirty="0">
                <a:ea typeface="Calibri"/>
              </a:rPr>
              <a:t>Examples of simple SQL statements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096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806FCDC-2A5F-474B-8EBE-4701FE926332}" type="slidenum">
              <a:rPr lang="en-US"/>
              <a:pPr/>
              <a:t>31</a:t>
            </a:fld>
            <a:endParaRPr lang="en-US" dirty="0"/>
          </a:p>
        </p:txBody>
      </p:sp>
      <p:sp>
        <p:nvSpPr>
          <p:cNvPr id="512005" name="Rectangle 5"/>
          <p:cNvSpPr>
            <a:spLocks noChangeArrowheads="1"/>
          </p:cNvSpPr>
          <p:nvPr/>
        </p:nvSpPr>
        <p:spPr bwMode="auto">
          <a:xfrm>
            <a:off x="1981200" y="1371600"/>
            <a:ext cx="6934200" cy="480060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92075" tIns="46038" rIns="92075" bIns="46038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defRPr/>
            </a:pP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UPDATE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Course </a:t>
            </a:r>
          </a:p>
          <a:p>
            <a:pPr>
              <a:lnSpc>
                <a:spcPct val="90000"/>
              </a:lnSpc>
              <a:defRPr/>
            </a:pP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SET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numOfCredits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= 4</a:t>
            </a:r>
          </a:p>
          <a:p>
            <a:pPr>
              <a:lnSpc>
                <a:spcPct val="90000"/>
              </a:lnSpc>
              <a:defRPr/>
            </a:pP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WHERE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courseId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= 'Database Systems';</a:t>
            </a:r>
          </a:p>
          <a:p>
            <a:pPr>
              <a:lnSpc>
                <a:spcPct val="90000"/>
              </a:lnSpc>
              <a:defRPr/>
            </a:pPr>
            <a:endParaRPr lang="en-US" dirty="0" smtClean="0">
              <a:solidFill>
                <a:srgbClr val="FFFF00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  <a:defRPr/>
            </a:pP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UPDATE 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Course </a:t>
            </a:r>
          </a:p>
          <a:p>
            <a:pPr>
              <a:lnSpc>
                <a:spcPct val="90000"/>
              </a:lnSpc>
              <a:defRPr/>
            </a:pP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SET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numOfCredits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= 4</a:t>
            </a:r>
          </a:p>
          <a:p>
            <a:pPr>
              <a:lnSpc>
                <a:spcPct val="90000"/>
              </a:lnSpc>
              <a:defRPr/>
            </a:pPr>
            <a:r>
              <a:rPr lang="en-US" dirty="0" smtClean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WHERE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title = 'Database Systems';</a:t>
            </a:r>
            <a:endParaRPr lang="en-US" dirty="0">
              <a:solidFill>
                <a:srgbClr val="FFFFFF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307504" y="1371600"/>
            <a:ext cx="1600200" cy="4217640"/>
          </a:xfrm>
          <a:prstGeom prst="rect">
            <a:avLst/>
          </a:prstGeom>
          <a:ln>
            <a:solidFill>
              <a:srgbClr val="E8BC4A"/>
            </a:solidFill>
          </a:ln>
        </p:spPr>
        <p:txBody>
          <a:bodyPr vert="horz" lIns="18288" tIns="45720" rIns="18288" bIns="45720" rtlCol="0">
            <a:normAutofit/>
          </a:bodyPr>
          <a:lstStyle>
            <a:lvl1pPr marL="167923" indent="-167923" algn="l" defTabSz="685983" rtl="0" eaLnBrk="1" latinLnBrk="0" hangingPunct="1">
              <a:lnSpc>
                <a:spcPct val="90000"/>
              </a:lnSpc>
              <a:spcBef>
                <a:spcPts val="13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7755" indent="-173878" algn="l" defTabSz="685983" rtl="0" eaLnBrk="1" latinLnBrk="0" hangingPunct="1">
              <a:lnSpc>
                <a:spcPct val="90000"/>
              </a:lnSpc>
              <a:spcBef>
                <a:spcPts val="9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12105" indent="-164350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3109" indent="-131004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2922" indent="-129813" algn="l" defTabSz="685983" rtl="0" eaLnBrk="1" latinLnBrk="0" hangingPunct="1">
              <a:lnSpc>
                <a:spcPct val="90000"/>
              </a:lnSpc>
              <a:spcBef>
                <a:spcPts val="45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5497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35834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66171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96508" indent="-130337" algn="l" defTabSz="685983" rtl="0" eaLnBrk="1" latinLnBrk="0" hangingPunct="1">
              <a:spcBef>
                <a:spcPts val="450"/>
              </a:spcBef>
              <a:buClr>
                <a:schemeClr val="accent1"/>
              </a:buClr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Load Drivers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Connect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Create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solidFill>
                  <a:srgbClr val="FFFFFF"/>
                </a:solidFill>
                <a:ea typeface="Calibri"/>
                <a:cs typeface="Calibri"/>
              </a:rPr>
              <a:t>Drop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Describe table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Select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Insert 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>
                <a:ea typeface="Calibri"/>
                <a:cs typeface="Calibri"/>
              </a:rPr>
              <a:t>Delete</a:t>
            </a: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b="1" dirty="0" smtClean="0">
                <a:solidFill>
                  <a:schemeClr val="accent2"/>
                </a:solidFill>
                <a:ea typeface="Calibri"/>
                <a:cs typeface="Calibri"/>
              </a:rPr>
              <a:t>Update</a:t>
            </a:r>
            <a:endParaRPr lang="en-US" sz="2000" b="1" dirty="0" smtClean="0">
              <a:solidFill>
                <a:schemeClr val="accent2"/>
              </a:solidFill>
              <a:ea typeface="Calibri"/>
              <a:cs typeface="Calibri"/>
            </a:endParaRPr>
          </a:p>
          <a:p>
            <a:pPr indent="-230188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sz="2000" dirty="0" smtClean="0">
                <a:solidFill>
                  <a:srgbClr val="FFFFFF"/>
                </a:solidFill>
                <a:ea typeface="Calibri"/>
                <a:cs typeface="Calibri"/>
              </a:rPr>
              <a:t>Results</a:t>
            </a:r>
            <a:endParaRPr lang="en-US" sz="2400" dirty="0" smtClean="0">
              <a:solidFill>
                <a:srgbClr val="FFFFFF"/>
              </a:solidFill>
              <a:ea typeface="Calibri"/>
              <a:cs typeface="Calibri"/>
            </a:endParaRP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sz="20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4903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3"/>
          <p:cNvSpPr>
            <a:spLocks noGrp="1" noChangeArrowheads="1"/>
          </p:cNvSpPr>
          <p:nvPr>
            <p:ph type="title"/>
          </p:nvPr>
        </p:nvSpPr>
        <p:spPr>
          <a:xfrm>
            <a:off x="1447800" y="228600"/>
            <a:ext cx="6604000" cy="609600"/>
          </a:xfrm>
        </p:spPr>
        <p:txBody>
          <a:bodyPr>
            <a:normAutofit/>
          </a:bodyPr>
          <a:lstStyle/>
          <a:p>
            <a:pPr eaLnBrk="1" hangingPunct="1"/>
            <a:r>
              <a:rPr lang="en-CA">
                <a:ea typeface="ＭＳ Ｐゴシック" charset="-128"/>
                <a:cs typeface="ＭＳ Ｐゴシック" charset="-128"/>
              </a:rPr>
              <a:t>The ResultSet </a:t>
            </a:r>
            <a:r>
              <a:rPr lang="en-US">
                <a:ea typeface="ＭＳ Ｐゴシック" charset="-128"/>
                <a:cs typeface="ＭＳ Ｐゴシック" charset="-128"/>
              </a:rPr>
              <a:t>interface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58371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80889552-4D06-B345-8EE1-DD4996A0D121}" type="slidenum">
              <a:rPr lang="en-US"/>
              <a:pPr/>
              <a:t>32</a:t>
            </a:fld>
            <a:endParaRPr lang="en-US" dirty="0"/>
          </a:p>
        </p:txBody>
      </p:sp>
      <p:sp>
        <p:nvSpPr>
          <p:cNvPr id="58372" name="Rectangle 2"/>
          <p:cNvSpPr>
            <a:spLocks noChangeArrowheads="1"/>
          </p:cNvSpPr>
          <p:nvPr/>
        </p:nvSpPr>
        <p:spPr bwMode="auto">
          <a:xfrm>
            <a:off x="3710880" y="2631728"/>
            <a:ext cx="5029200" cy="762000"/>
          </a:xfrm>
          <a:prstGeom prst="rect">
            <a:avLst/>
          </a:prstGeom>
          <a:noFill/>
          <a:ln w="57150">
            <a:solidFill>
              <a:schemeClr val="accent2"/>
            </a:solidFill>
            <a:miter lim="800000"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1" hangingPunct="1"/>
            <a:endParaRPr lang="en-US" sz="2400" dirty="0">
              <a:latin typeface="Calibri"/>
            </a:endParaRPr>
          </a:p>
        </p:txBody>
      </p:sp>
      <p:sp>
        <p:nvSpPr>
          <p:cNvPr id="545796" name="Text Box 4"/>
          <p:cNvSpPr txBox="1">
            <a:spLocks noChangeArrowheads="1"/>
          </p:cNvSpPr>
          <p:nvPr/>
        </p:nvSpPr>
        <p:spPr bwMode="auto">
          <a:xfrm>
            <a:off x="224817" y="1014711"/>
            <a:ext cx="3775393" cy="538608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>
            <a:outerShdw blurRad="63500" dist="38099" dir="2700000" sy="50000" kx="2115830" algn="bl" rotWithShape="0">
              <a:srgbClr val="C0C0C0">
                <a:alpha val="74998"/>
              </a:srgb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>
                <a:srgbClr val="336600"/>
              </a:buClr>
              <a:defRPr/>
            </a:pPr>
            <a:r>
              <a:rPr lang="en-CA" sz="3200" b="1" dirty="0">
                <a:latin typeface="Calibri"/>
              </a:rPr>
              <a:t>get columns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getString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getBoolean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getByte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getAsciiStream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getDouble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getFloat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getInt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getLong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getTime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getDate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getShort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getTimeStamp</a:t>
            </a:r>
            <a:r>
              <a:rPr lang="en-CA" sz="2400" dirty="0"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SQLWarning</a:t>
            </a:r>
            <a:r>
              <a:rPr lang="en-CA" sz="2400" dirty="0">
                <a:latin typeface="Calibri"/>
              </a:rPr>
              <a:t> </a:t>
            </a:r>
            <a:r>
              <a:rPr lang="en-CA" sz="2400" dirty="0" err="1">
                <a:latin typeface="Calibri"/>
              </a:rPr>
              <a:t>getWarnings</a:t>
            </a:r>
            <a:r>
              <a:rPr lang="en-CA" sz="2400" dirty="0">
                <a:latin typeface="Calibri"/>
              </a:rPr>
              <a:t>()</a:t>
            </a:r>
            <a:endParaRPr lang="en-US" sz="2400" dirty="0">
              <a:latin typeface="Calibri"/>
            </a:endParaRPr>
          </a:p>
        </p:txBody>
      </p:sp>
      <p:sp>
        <p:nvSpPr>
          <p:cNvPr id="545797" name="Text Box 5"/>
          <p:cNvSpPr txBox="1">
            <a:spLocks noChangeArrowheads="1"/>
          </p:cNvSpPr>
          <p:nvPr/>
        </p:nvSpPr>
        <p:spPr bwMode="auto">
          <a:xfrm>
            <a:off x="3687068" y="980728"/>
            <a:ext cx="4878259" cy="280076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>
            <a:outerShdw blurRad="63500" dist="38099" dir="2700000" sy="50000" kx="2115830" algn="bl" rotWithShape="0">
              <a:srgbClr val="C0C0C0">
                <a:alpha val="74998"/>
              </a:srgb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Clr>
                <a:srgbClr val="336600"/>
              </a:buClr>
              <a:defRPr/>
            </a:pPr>
            <a:r>
              <a:rPr lang="en-CA" sz="3200" b="1" dirty="0">
                <a:solidFill>
                  <a:srgbClr val="FFFFFF"/>
                </a:solidFill>
                <a:latin typeface="Calibri"/>
              </a:rPr>
              <a:t>Other stuff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CA" sz="2400" dirty="0" err="1">
                <a:solidFill>
                  <a:srgbClr val="FFFFFF"/>
                </a:solidFill>
                <a:latin typeface="Calibri"/>
              </a:rPr>
              <a:t>boolean</a:t>
            </a:r>
            <a:r>
              <a:rPr lang="en-CA" sz="2400" dirty="0">
                <a:solidFill>
                  <a:srgbClr val="FFFFFF"/>
                </a:solidFill>
                <a:latin typeface="Calibri"/>
              </a:rPr>
              <a:t> next()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solidFill>
                  <a:srgbClr val="FFFFFF"/>
                </a:solidFill>
                <a:latin typeface="Calibri"/>
              </a:rPr>
              <a:t> void close()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CA" sz="2400" dirty="0" err="1">
                <a:solidFill>
                  <a:srgbClr val="FFFFFF"/>
                </a:solidFill>
                <a:latin typeface="Calibri"/>
              </a:rPr>
              <a:t>int</a:t>
            </a:r>
            <a:r>
              <a:rPr lang="en-CA" sz="2400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CA" sz="2400" dirty="0" err="1">
                <a:solidFill>
                  <a:srgbClr val="FFFFFF"/>
                </a:solidFill>
                <a:latin typeface="Calibri"/>
              </a:rPr>
              <a:t>findColumn</a:t>
            </a:r>
            <a:r>
              <a:rPr lang="en-CA" sz="2400" dirty="0">
                <a:solidFill>
                  <a:srgbClr val="FFFFFF"/>
                </a:solidFill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CA" sz="2400" dirty="0" err="1">
                <a:solidFill>
                  <a:srgbClr val="FFFFFF"/>
                </a:solidFill>
                <a:latin typeface="Calibri"/>
              </a:rPr>
              <a:t>DatabaseMetaData</a:t>
            </a:r>
            <a:r>
              <a:rPr lang="en-CA" sz="2400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CA" sz="2400" dirty="0" err="1">
                <a:solidFill>
                  <a:srgbClr val="FFFFFF"/>
                </a:solidFill>
                <a:latin typeface="Calibri"/>
              </a:rPr>
              <a:t>getMetaData</a:t>
            </a:r>
            <a:r>
              <a:rPr lang="en-CA" sz="2400" dirty="0">
                <a:solidFill>
                  <a:srgbClr val="FFFFFF"/>
                </a:solidFill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CA" sz="2400" dirty="0" err="1">
                <a:solidFill>
                  <a:srgbClr val="FFFFFF"/>
                </a:solidFill>
                <a:latin typeface="Calibri"/>
              </a:rPr>
              <a:t>ResultSetMetaData</a:t>
            </a:r>
            <a:r>
              <a:rPr lang="en-CA" sz="2400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CA" sz="2400" dirty="0" err="1">
                <a:solidFill>
                  <a:srgbClr val="FFFFFF"/>
                </a:solidFill>
                <a:latin typeface="Calibri"/>
              </a:rPr>
              <a:t>getMetaData</a:t>
            </a:r>
            <a:r>
              <a:rPr lang="en-CA" sz="2400" dirty="0">
                <a:solidFill>
                  <a:srgbClr val="FFFFFF"/>
                </a:solidFill>
                <a:latin typeface="Calibri"/>
              </a:rPr>
              <a:t>()</a:t>
            </a:r>
          </a:p>
          <a:p>
            <a:pPr>
              <a:buClr>
                <a:srgbClr val="336600"/>
              </a:buClr>
              <a:buFontTx/>
              <a:buChar char="•"/>
              <a:defRPr/>
            </a:pPr>
            <a:r>
              <a:rPr lang="en-CA" sz="2400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CA" sz="2400" dirty="0" err="1">
                <a:solidFill>
                  <a:srgbClr val="FFFFFF"/>
                </a:solidFill>
                <a:latin typeface="Calibri"/>
              </a:rPr>
              <a:t>boolean</a:t>
            </a:r>
            <a:r>
              <a:rPr lang="en-CA" sz="2400" dirty="0">
                <a:solidFill>
                  <a:srgbClr val="FFFFFF"/>
                </a:solidFill>
                <a:latin typeface="Calibri"/>
              </a:rPr>
              <a:t> </a:t>
            </a:r>
            <a:r>
              <a:rPr lang="en-CA" sz="2400" dirty="0" err="1">
                <a:solidFill>
                  <a:srgbClr val="FFFFFF"/>
                </a:solidFill>
                <a:latin typeface="Calibri"/>
              </a:rPr>
              <a:t>wasNull</a:t>
            </a:r>
            <a:r>
              <a:rPr lang="en-CA" sz="2400" dirty="0">
                <a:solidFill>
                  <a:srgbClr val="FFFFFF"/>
                </a:solidFill>
                <a:latin typeface="Calibri"/>
              </a:rPr>
              <a:t>()</a:t>
            </a:r>
            <a:endParaRPr lang="en-US" sz="24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58375" name="AutoShape 6"/>
          <p:cNvSpPr>
            <a:spLocks noChangeArrowheads="1"/>
          </p:cNvSpPr>
          <p:nvPr/>
        </p:nvSpPr>
        <p:spPr bwMode="auto">
          <a:xfrm>
            <a:off x="3939480" y="4160491"/>
            <a:ext cx="4953000" cy="1524000"/>
          </a:xfrm>
          <a:prstGeom prst="wedgeRectCallout">
            <a:avLst>
              <a:gd name="adj1" fmla="val 19616"/>
              <a:gd name="adj2" fmla="val -99583"/>
            </a:avLst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</a:bodyPr>
          <a:lstStyle/>
          <a:p>
            <a:r>
              <a:rPr lang="en-CA" dirty="0">
                <a:solidFill>
                  <a:srgbClr val="000000"/>
                </a:solidFill>
                <a:latin typeface="Calibri"/>
              </a:rPr>
              <a:t>The “</a:t>
            </a:r>
            <a:r>
              <a:rPr lang="en-CA" dirty="0" err="1">
                <a:solidFill>
                  <a:srgbClr val="000000"/>
                </a:solidFill>
                <a:latin typeface="Calibri"/>
              </a:rPr>
              <a:t>MetaData</a:t>
            </a:r>
            <a:r>
              <a:rPr lang="en-CA" dirty="0">
                <a:solidFill>
                  <a:srgbClr val="000000"/>
                </a:solidFill>
                <a:latin typeface="Calibri"/>
              </a:rPr>
              <a:t>” 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classes</a:t>
            </a:r>
            <a:r>
              <a:rPr lang="en-CA" dirty="0">
                <a:solidFill>
                  <a:srgbClr val="000000"/>
                </a:solidFill>
                <a:latin typeface="Calibri"/>
              </a:rPr>
              <a:t> provide meta data which is information about the database such as its procedures, tables, columns, indexes, views, transactions, </a:t>
            </a:r>
            <a:r>
              <a:rPr lang="en-CA" dirty="0" smtClean="0">
                <a:solidFill>
                  <a:srgbClr val="000000"/>
                </a:solidFill>
                <a:latin typeface="Calibri"/>
              </a:rPr>
              <a:t>etc.</a:t>
            </a:r>
            <a:endParaRPr lang="en-US" b="1" dirty="0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2831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execute, </a:t>
            </a:r>
            <a:r>
              <a:rPr lang="en-US" dirty="0" err="1" smtClean="0"/>
              <a:t>executeQuery</a:t>
            </a:r>
            <a:r>
              <a:rPr lang="en-US" dirty="0" smtClean="0"/>
              <a:t>, and </a:t>
            </a:r>
            <a:r>
              <a:rPr lang="en-US" dirty="0" err="1" smtClean="0"/>
              <a:t>executeUpdate</a:t>
            </a:r>
            <a:r>
              <a:rPr lang="en-US" dirty="0" smtClean="0"/>
              <a:t> Methods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The methods for executing SQL statements are</a:t>
            </a:r>
          </a:p>
          <a:p>
            <a:pPr lvl="1"/>
            <a:r>
              <a:rPr lang="en-US" sz="2800" dirty="0" smtClean="0">
                <a:solidFill>
                  <a:srgbClr val="FFCC00"/>
                </a:solidFill>
              </a:rPr>
              <a:t>execute</a:t>
            </a:r>
          </a:p>
          <a:p>
            <a:pPr lvl="1"/>
            <a:r>
              <a:rPr lang="en-US" sz="2800" dirty="0" err="1" smtClean="0">
                <a:solidFill>
                  <a:srgbClr val="FFCC00"/>
                </a:solidFill>
              </a:rPr>
              <a:t>executeQuery</a:t>
            </a:r>
            <a:endParaRPr lang="en-US" sz="2800" dirty="0" smtClean="0">
              <a:solidFill>
                <a:srgbClr val="FFCC00"/>
              </a:solidFill>
            </a:endParaRPr>
          </a:p>
          <a:p>
            <a:pPr lvl="1"/>
            <a:r>
              <a:rPr lang="en-US" sz="2800" dirty="0" err="1" smtClean="0">
                <a:solidFill>
                  <a:srgbClr val="FFCC00"/>
                </a:solidFill>
              </a:rPr>
              <a:t>executeUpdate</a:t>
            </a:r>
            <a:endParaRPr lang="en-US" sz="2800" dirty="0" smtClean="0">
              <a:solidFill>
                <a:srgbClr val="FFCC00"/>
              </a:solidFill>
            </a:endParaRPr>
          </a:p>
          <a:p>
            <a:pPr lvl="2"/>
            <a:r>
              <a:rPr lang="en-US" sz="2400" dirty="0" smtClean="0"/>
              <a:t>Each of which accepts a string containing a SQL statement as an argument. </a:t>
            </a:r>
          </a:p>
          <a:p>
            <a:pPr lvl="2"/>
            <a:r>
              <a:rPr lang="en-US" sz="2400" dirty="0" smtClean="0"/>
              <a:t>This string is passed to the database for execution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6042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0EEE-FBE4-284E-B395-3C13049DA23B}" type="slidenum">
              <a:rPr lang="en-US" smtClean="0"/>
              <a:pPr/>
              <a:t>33</a:t>
            </a:fld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7596336" y="5949651"/>
            <a:ext cx="1159054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 smtClean="0">
                <a:latin typeface="Calibri"/>
              </a:rPr>
              <a:t>FindGrade</a:t>
            </a:r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2381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The execute, </a:t>
            </a:r>
            <a:r>
              <a:rPr lang="en-US" dirty="0" err="1" smtClean="0">
                <a:ea typeface="ＭＳ Ｐゴシック" charset="-128"/>
                <a:cs typeface="ＭＳ Ｐゴシック" charset="-128"/>
              </a:rPr>
              <a:t>executeQuery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, and </a:t>
            </a:r>
            <a:r>
              <a:rPr lang="en-US" dirty="0" err="1" smtClean="0">
                <a:ea typeface="ＭＳ Ｐゴシック" charset="-128"/>
                <a:cs typeface="ＭＳ Ｐゴシック" charset="-128"/>
              </a:rPr>
              <a:t>executeUpdate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 Methods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2400" dirty="0" smtClean="0">
                <a:ea typeface="ＭＳ Ｐゴシック" charset="-128"/>
                <a:cs typeface="ＭＳ Ｐゴシック" charset="-128"/>
              </a:rPr>
              <a:t>The execute method should be used if the execution produces multiple result sets, multiple update counts, or a combination of result sets and update counts. </a:t>
            </a:r>
          </a:p>
          <a:p>
            <a:pPr eaLnBrk="1" hangingPunct="1"/>
            <a:r>
              <a:rPr lang="en-US" sz="2400" dirty="0" smtClean="0">
                <a:ea typeface="ＭＳ Ｐゴシック" charset="-128"/>
                <a:cs typeface="ＭＳ Ｐゴシック" charset="-128"/>
              </a:rPr>
              <a:t>The </a:t>
            </a:r>
            <a:r>
              <a:rPr lang="en-US" sz="2400" dirty="0" err="1" smtClean="0">
                <a:ea typeface="ＭＳ Ｐゴシック" charset="-128"/>
                <a:cs typeface="ＭＳ Ｐゴシック" charset="-128"/>
              </a:rPr>
              <a:t>executeQuery</a:t>
            </a:r>
            <a:r>
              <a:rPr lang="en-US" sz="2400" dirty="0" smtClean="0">
                <a:ea typeface="ＭＳ Ｐゴシック" charset="-128"/>
                <a:cs typeface="ＭＳ Ｐゴシック" charset="-128"/>
              </a:rPr>
              <a:t> method should be used if the execution produces a single result set, such as the SQL </a:t>
            </a:r>
            <a:r>
              <a:rPr lang="en-US" sz="2400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SELECT</a:t>
            </a:r>
            <a:r>
              <a:rPr lang="en-US" sz="2400" dirty="0" smtClean="0">
                <a:solidFill>
                  <a:schemeClr val="accent3"/>
                </a:solidFill>
                <a:ea typeface="ＭＳ Ｐゴシック" charset="-128"/>
                <a:cs typeface="ＭＳ Ｐゴシック" charset="-128"/>
              </a:rPr>
              <a:t> </a:t>
            </a:r>
            <a:r>
              <a:rPr lang="en-US" sz="2400" dirty="0" smtClean="0">
                <a:ea typeface="ＭＳ Ｐゴシック" charset="-128"/>
                <a:cs typeface="ＭＳ Ｐゴシック" charset="-128"/>
              </a:rPr>
              <a:t>statement.</a:t>
            </a:r>
          </a:p>
          <a:p>
            <a:pPr eaLnBrk="1" hangingPunct="1"/>
            <a:r>
              <a:rPr lang="en-US" sz="2400" dirty="0" smtClean="0">
                <a:ea typeface="ＭＳ Ｐゴシック" charset="-128"/>
                <a:cs typeface="ＭＳ Ｐゴシック" charset="-128"/>
              </a:rPr>
              <a:t>The </a:t>
            </a:r>
            <a:r>
              <a:rPr lang="en-US" sz="2400" dirty="0" err="1" smtClean="0">
                <a:ea typeface="ＭＳ Ｐゴシック" charset="-128"/>
                <a:cs typeface="ＭＳ Ｐゴシック" charset="-128"/>
              </a:rPr>
              <a:t>executeUpdate</a:t>
            </a:r>
            <a:r>
              <a:rPr lang="en-US" sz="2400" dirty="0" smtClean="0">
                <a:ea typeface="ＭＳ Ｐゴシック" charset="-128"/>
                <a:cs typeface="ＭＳ Ｐゴシック" charset="-128"/>
              </a:rPr>
              <a:t> method should be used if the statement results in a single update count or no update count, such as a SQL</a:t>
            </a:r>
            <a:r>
              <a:rPr lang="en-US" sz="2400" dirty="0" smtClean="0">
                <a:solidFill>
                  <a:srgbClr val="FEB80A"/>
                </a:solidFill>
                <a:ea typeface="ＭＳ Ｐゴシック" charset="-128"/>
                <a:cs typeface="ＭＳ Ｐゴシック" charset="-128"/>
              </a:rPr>
              <a:t> INSERT</a:t>
            </a:r>
            <a:r>
              <a:rPr lang="en-US" sz="2400" dirty="0" smtClean="0">
                <a:ea typeface="ＭＳ Ｐゴシック" charset="-128"/>
                <a:cs typeface="ＭＳ Ｐゴシック" charset="-128"/>
              </a:rPr>
              <a:t>, </a:t>
            </a:r>
            <a:r>
              <a:rPr lang="en-US" sz="2400" dirty="0" smtClean="0">
                <a:solidFill>
                  <a:srgbClr val="FEB80A"/>
                </a:solidFill>
                <a:ea typeface="ＭＳ Ｐゴシック" charset="-128"/>
                <a:cs typeface="ＭＳ Ｐゴシック" charset="-128"/>
              </a:rPr>
              <a:t>DELETE</a:t>
            </a:r>
            <a:r>
              <a:rPr lang="en-US" sz="2400" dirty="0" smtClean="0">
                <a:ea typeface="ＭＳ Ｐゴシック" charset="-128"/>
                <a:cs typeface="ＭＳ Ｐゴシック" charset="-128"/>
              </a:rPr>
              <a:t>, </a:t>
            </a:r>
            <a:r>
              <a:rPr lang="en-US" sz="2400" dirty="0" smtClean="0">
                <a:solidFill>
                  <a:srgbClr val="FEB80A"/>
                </a:solidFill>
                <a:ea typeface="ＭＳ Ｐゴシック" charset="-128"/>
                <a:cs typeface="ＭＳ Ｐゴシック" charset="-128"/>
              </a:rPr>
              <a:t>UPDATE</a:t>
            </a:r>
            <a:r>
              <a:rPr lang="en-US" sz="2400" dirty="0" smtClean="0">
                <a:ea typeface="ＭＳ Ｐゴシック" charset="-128"/>
                <a:cs typeface="ＭＳ Ｐゴシック" charset="-128"/>
              </a:rPr>
              <a:t> statement.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6246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540F8F5-7F4F-B541-B382-5F8D91707C26}" type="slidenum">
              <a:rPr lang="en-US" smtClean="0"/>
              <a:pPr/>
              <a:t>34</a:t>
            </a:fld>
            <a:endParaRPr lang="en-US" dirty="0" smtClean="0"/>
          </a:p>
        </p:txBody>
      </p:sp>
      <p:sp>
        <p:nvSpPr>
          <p:cNvPr id="62469" name="Rectangle 4"/>
          <p:cNvSpPr>
            <a:spLocks noChangeArrowheads="1"/>
          </p:cNvSpPr>
          <p:nvPr/>
        </p:nvSpPr>
        <p:spPr bwMode="auto">
          <a:xfrm>
            <a:off x="381000" y="4876800"/>
            <a:ext cx="50292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spcAft>
                <a:spcPts val="1200"/>
              </a:spcAft>
              <a:buClr>
                <a:schemeClr val="tx2"/>
              </a:buClr>
              <a:buSzPct val="75000"/>
              <a:buFont typeface="Monotype Sorts" charset="2"/>
              <a:buNone/>
            </a:pPr>
            <a:endParaRPr lang="en-US" sz="3200" dirty="0">
              <a:latin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70509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ctr"/>
          <a:lstStyle/>
          <a:p>
            <a:pPr algn="ctr" eaLnBrk="1" hangingPunct="1"/>
            <a:r>
              <a:rPr lang="en-US" sz="3200" dirty="0">
                <a:ea typeface="Calibri"/>
              </a:rPr>
              <a:t>Examples of simple SQL statements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Executing statement (for select):</a:t>
            </a:r>
          </a:p>
          <a:p>
            <a:pPr marL="0" indent="0">
              <a:buNone/>
              <a:defRPr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Calibri"/>
                <a:ea typeface="Calibri"/>
                <a:cs typeface="Calibri"/>
              </a:rPr>
              <a:t>// Select the columns from the Student table</a:t>
            </a:r>
          </a:p>
          <a:p>
            <a:pPr marL="0" indent="0">
              <a:buNone/>
              <a:defRPr/>
            </a:pP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ResultSet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resultSet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= </a:t>
            </a:r>
            <a:r>
              <a:rPr lang="en-US" dirty="0" err="1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statement.executeQuery</a:t>
            </a:r>
            <a:r>
              <a:rPr lang="en-US" dirty="0" smtClean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("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select 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firstName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, mi, 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lastName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from Student where 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lastName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“ + " = 'Smith'");</a:t>
            </a:r>
          </a:p>
          <a:p>
            <a:pPr marL="0" indent="0">
              <a:buNone/>
              <a:defRPr/>
            </a:pPr>
            <a:endParaRPr lang="en-US" dirty="0">
              <a:solidFill>
                <a:srgbClr val="FFFFFF"/>
              </a:solidFill>
              <a:latin typeface="Calibri"/>
              <a:ea typeface="Calibri"/>
              <a:cs typeface="Calibri"/>
            </a:endParaRPr>
          </a:p>
          <a:p>
            <a:pPr marL="0" indent="0">
              <a:buNone/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Processing 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ResultSet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(for select):</a:t>
            </a:r>
          </a:p>
          <a:p>
            <a:pPr marL="0" indent="0">
              <a:buNone/>
              <a:defRPr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Calibri"/>
                <a:ea typeface="Calibri"/>
                <a:cs typeface="Calibri"/>
              </a:rPr>
              <a:t>// Iterate through the result and print the student names</a:t>
            </a:r>
          </a:p>
          <a:p>
            <a:pPr marL="0" indent="0">
              <a:buNone/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while (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resultSet.next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()) {</a:t>
            </a:r>
          </a:p>
          <a:p>
            <a:pPr marL="0" indent="0">
              <a:buNone/>
              <a:defRPr/>
            </a:pP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  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System.out.println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resultSet.getString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(1) + " " + 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resultSet.getString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(2) + ". " + </a:t>
            </a:r>
            <a:r>
              <a:rPr lang="en-US" dirty="0" err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resultSet.getString</a:t>
            </a:r>
            <a:r>
              <a:rPr lang="en-US" dirty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(3));</a:t>
            </a:r>
          </a:p>
          <a:p>
            <a:pPr marL="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096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806FCDC-2A5F-474B-8EBE-4701FE926332}" type="slidenum">
              <a:rPr lang="en-US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74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Prepared Statements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The </a:t>
            </a:r>
            <a:r>
              <a:rPr lang="en-US" dirty="0" err="1" smtClean="0">
                <a:solidFill>
                  <a:schemeClr val="accent3"/>
                </a:solidFill>
                <a:ea typeface="ＭＳ Ｐゴシック" charset="-128"/>
                <a:cs typeface="ＭＳ Ｐゴシック" charset="-128"/>
              </a:rPr>
              <a:t>PreparedStatement</a:t>
            </a:r>
            <a:r>
              <a:rPr lang="en-US" dirty="0" smtClean="0">
                <a:solidFill>
                  <a:schemeClr val="accent3"/>
                </a:solidFill>
                <a:ea typeface="ＭＳ Ｐゴシック" charset="-128"/>
                <a:cs typeface="ＭＳ Ｐゴシック" charset="-128"/>
              </a:rPr>
              <a:t> 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interface is designed to execute dynamic SQL statements and SQL-stored procedures with IN parameters</a:t>
            </a: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These SQL statements and stored procedures are precompiled for efficient use when repeatedly executed</a:t>
            </a:r>
          </a:p>
          <a:p>
            <a:pPr marL="653796" lvl="2" indent="0">
              <a:buNone/>
            </a:pP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Statement statement = </a:t>
            </a:r>
            <a:r>
              <a:rPr lang="en-US" dirty="0" err="1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connection.prepareStatement</a:t>
            </a: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( "insert into Student (</a:t>
            </a:r>
            <a:r>
              <a:rPr lang="en-US" dirty="0" err="1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firstName</a:t>
            </a: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, mi, </a:t>
            </a:r>
            <a:r>
              <a:rPr lang="en-US" dirty="0" err="1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lastName</a:t>
            </a: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) values (?, ?, ?)" ); </a:t>
            </a:r>
          </a:p>
          <a:p>
            <a:pPr marL="653796" lvl="2" indent="0">
              <a:buNone/>
            </a:pP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statement</a:t>
            </a:r>
            <a:r>
              <a:rPr lang="en-US" dirty="0" smtClean="0">
                <a:solidFill>
                  <a:srgbClr val="FFFF00"/>
                </a:solidFill>
              </a:rPr>
              <a:t>.setString(1, "Fred");</a:t>
            </a:r>
          </a:p>
          <a:p>
            <a:pPr marL="653796" lvl="2" indent="0">
              <a:buNone/>
            </a:pP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statement</a:t>
            </a:r>
            <a:r>
              <a:rPr lang="en-US" dirty="0" smtClean="0">
                <a:solidFill>
                  <a:srgbClr val="FFFF00"/>
                </a:solidFill>
              </a:rPr>
              <a:t>.setString(2, "J");</a:t>
            </a:r>
          </a:p>
          <a:p>
            <a:pPr marL="653796" lvl="2" indent="0">
              <a:buNone/>
            </a:pPr>
            <a:r>
              <a:rPr lang="en-US" dirty="0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statement</a:t>
            </a:r>
            <a:r>
              <a:rPr lang="en-US" dirty="0" smtClean="0">
                <a:solidFill>
                  <a:srgbClr val="FFFF00"/>
                </a:solidFill>
              </a:rPr>
              <a:t>.setString(3, "Fish");</a:t>
            </a:r>
          </a:p>
          <a:p>
            <a:pPr marL="653796" lvl="2" indent="0">
              <a:buNone/>
            </a:pPr>
            <a:r>
              <a:rPr lang="en-US" dirty="0" err="1" smtClean="0">
                <a:solidFill>
                  <a:srgbClr val="FFFF00"/>
                </a:solidFill>
              </a:rPr>
              <a:t>ResultSet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resultSet</a:t>
            </a:r>
            <a:r>
              <a:rPr lang="en-US" dirty="0" smtClean="0">
                <a:solidFill>
                  <a:srgbClr val="FFFF00"/>
                </a:solidFill>
              </a:rPr>
              <a:t>= </a:t>
            </a:r>
            <a:r>
              <a:rPr lang="en-US" dirty="0" err="1" smtClean="0">
                <a:solidFill>
                  <a:srgbClr val="FFFF00"/>
                </a:solidFill>
                <a:ea typeface="ＭＳ Ｐゴシック" charset="-128"/>
                <a:cs typeface="ＭＳ Ｐゴシック" charset="-128"/>
              </a:rPr>
              <a:t>statement</a:t>
            </a:r>
            <a:r>
              <a:rPr lang="en-US" dirty="0" err="1" smtClean="0">
                <a:solidFill>
                  <a:srgbClr val="FFFF00"/>
                </a:solidFill>
              </a:rPr>
              <a:t>.executeQuery</a:t>
            </a:r>
            <a:r>
              <a:rPr lang="en-US" dirty="0" smtClean="0">
                <a:solidFill>
                  <a:srgbClr val="FFFF00"/>
                </a:solidFill>
              </a:rPr>
              <a:t>();</a:t>
            </a:r>
            <a:endParaRPr lang="en-US" dirty="0" smtClean="0">
              <a:solidFill>
                <a:srgbClr val="FFFF00"/>
              </a:solidFill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6451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8C53A411-8777-A74A-84DA-EC99A1D3DC12}" type="slidenum">
              <a:rPr lang="en-US" smtClean="0"/>
              <a:pPr/>
              <a:t>36</a:t>
            </a:fld>
            <a:endParaRPr lang="en-US" dirty="0" smtClean="0"/>
          </a:p>
        </p:txBody>
      </p:sp>
      <p:sp>
        <p:nvSpPr>
          <p:cNvPr id="64517" name="Rectangle 4"/>
          <p:cNvSpPr>
            <a:spLocks noChangeArrowheads="1"/>
          </p:cNvSpPr>
          <p:nvPr/>
        </p:nvSpPr>
        <p:spPr bwMode="auto">
          <a:xfrm>
            <a:off x="381000" y="4876800"/>
            <a:ext cx="50292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spcAft>
                <a:spcPts val="1200"/>
              </a:spcAft>
              <a:buClr>
                <a:schemeClr val="tx2"/>
              </a:buClr>
              <a:buSzPct val="75000"/>
              <a:buFont typeface="Monotype Sorts" charset="2"/>
              <a:buNone/>
            </a:pPr>
            <a:endParaRPr lang="en-US" sz="3200" dirty="0">
              <a:latin typeface="Courier New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707904" y="6237312"/>
            <a:ext cx="353173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>
                <a:latin typeface="Calibri"/>
              </a:rPr>
              <a:t>FindGradeUsingPreparedStatement</a:t>
            </a:r>
            <a:endParaRPr lang="en-US" dirty="0">
              <a:latin typeface="Calibri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308304" y="6237312"/>
            <a:ext cx="1249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Calibri"/>
              </a:rPr>
              <a:t>Jones, BIOL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08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Injection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2ABF8D9-01FB-0545-9A5C-F8F9F7280232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276872"/>
            <a:ext cx="8458200" cy="2603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55776" y="5733256"/>
            <a:ext cx="3942105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Source XKCD: https://</a:t>
            </a:r>
            <a:r>
              <a:rPr lang="en-US" dirty="0" err="1"/>
              <a:t>xkcd.com</a:t>
            </a:r>
            <a:r>
              <a:rPr lang="en-US" dirty="0"/>
              <a:t>/327/</a:t>
            </a:r>
          </a:p>
        </p:txBody>
      </p:sp>
    </p:spTree>
    <p:extLst>
      <p:ext uri="{BB962C8B-B14F-4D97-AF65-F5344CB8AC3E}">
        <p14:creationId xmlns:p14="http://schemas.microsoft.com/office/powerpoint/2010/main" val="2345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Access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 design reminder:</a:t>
            </a:r>
          </a:p>
          <a:p>
            <a:pPr lvl="1"/>
            <a:r>
              <a:rPr lang="en-US" dirty="0" smtClean="0"/>
              <a:t>High Cohesion</a:t>
            </a:r>
          </a:p>
          <a:p>
            <a:pPr lvl="1"/>
            <a:r>
              <a:rPr lang="en-US" dirty="0" smtClean="0"/>
              <a:t>Low Coupling</a:t>
            </a:r>
          </a:p>
          <a:p>
            <a:r>
              <a:rPr lang="en-US" dirty="0" smtClean="0"/>
              <a:t>Placing everything in one class is poor design</a:t>
            </a:r>
          </a:p>
          <a:p>
            <a:r>
              <a:rPr lang="en-US" dirty="0" smtClean="0"/>
              <a:t>We need a class which manages the connection to the database and…</a:t>
            </a:r>
          </a:p>
          <a:p>
            <a:r>
              <a:rPr lang="en-US" dirty="0" smtClean="0"/>
              <a:t>We need to encapsulate the access to the database in another class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2ABF8D9-01FB-0545-9A5C-F8F9F7280232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499992" y="5877272"/>
            <a:ext cx="2525789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 smtClean="0">
                <a:latin typeface="Calibri"/>
              </a:rPr>
              <a:t>DatabaseDemoWithDao</a:t>
            </a:r>
            <a:endParaRPr lang="en-US" dirty="0">
              <a:latin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03848" y="6237312"/>
            <a:ext cx="538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Note: Although this demo runs, it is not 100% complete</a:t>
            </a:r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8939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SQL “IDENTITY” – MSSQL server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Use this to create automatic column numbers for unique key</a:t>
            </a:r>
          </a:p>
          <a:p>
            <a:pPr eaLnBrk="1" hangingPunct="1"/>
            <a:endParaRPr lang="en-US" dirty="0" smtClean="0">
              <a:ea typeface="ＭＳ Ｐゴシック" charset="-128"/>
              <a:cs typeface="ＭＳ Ｐゴシック" charset="-128"/>
            </a:endParaRPr>
          </a:p>
          <a:p>
            <a:pPr eaLnBrk="1" hangingPunct="1"/>
            <a:endParaRPr lang="en-US" dirty="0" smtClean="0">
              <a:ea typeface="ＭＳ Ｐゴシック" charset="-128"/>
              <a:cs typeface="ＭＳ Ｐゴシック" charset="-128"/>
            </a:endParaRP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The table will be created with field “ID” where each new record will be automatically be assigned an integer value</a:t>
            </a: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Do not try to assign a number after you do this - let the “automatic” process take over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7066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CE9FDA8-EEDB-B74E-B218-370559A1A443}" type="slidenum">
              <a:rPr lang="en-US" smtClean="0"/>
              <a:pPr/>
              <a:t>39</a:t>
            </a:fld>
            <a:endParaRPr lang="en-US" dirty="0" smtClean="0"/>
          </a:p>
        </p:txBody>
      </p:sp>
      <p:sp>
        <p:nvSpPr>
          <p:cNvPr id="70661" name="Text Box 4"/>
          <p:cNvSpPr txBox="1">
            <a:spLocks noChangeArrowheads="1"/>
          </p:cNvSpPr>
          <p:nvPr/>
        </p:nvSpPr>
        <p:spPr bwMode="auto">
          <a:xfrm>
            <a:off x="278798" y="1916832"/>
            <a:ext cx="8280920" cy="40011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kumimoji="1" lang="en-US" sz="2000" b="1" dirty="0">
                <a:solidFill>
                  <a:srgbClr val="FF9900"/>
                </a:solidFill>
                <a:latin typeface="Calibri"/>
              </a:rPr>
              <a:t>CREATE TABLE</a:t>
            </a:r>
            <a:r>
              <a:rPr kumimoji="1" lang="en-US" sz="2000" dirty="0">
                <a:solidFill>
                  <a:srgbClr val="FF9900"/>
                </a:solidFill>
                <a:latin typeface="Calibri"/>
              </a:rPr>
              <a:t> </a:t>
            </a:r>
            <a:r>
              <a:rPr kumimoji="1" lang="en-US" sz="2000" i="1" dirty="0" err="1">
                <a:solidFill>
                  <a:schemeClr val="tx1"/>
                </a:solidFill>
                <a:latin typeface="Calibri"/>
              </a:rPr>
              <a:t>tablename</a:t>
            </a:r>
            <a:r>
              <a:rPr kumimoji="1" lang="en-US" sz="2000" i="1" dirty="0">
                <a:solidFill>
                  <a:schemeClr val="tx1"/>
                </a:solidFill>
                <a:latin typeface="Calibri"/>
              </a:rPr>
              <a:t>(</a:t>
            </a:r>
            <a:r>
              <a:rPr kumimoji="1" lang="en-US" sz="2000" i="1" dirty="0">
                <a:solidFill>
                  <a:srgbClr val="FF9900"/>
                </a:solidFill>
                <a:latin typeface="Calibri"/>
              </a:rPr>
              <a:t> ID INT IDENTITY(1,1)</a:t>
            </a:r>
            <a:r>
              <a:rPr kumimoji="1" lang="en-US" sz="2000" i="1" dirty="0">
                <a:latin typeface="Calibri"/>
              </a:rPr>
              <a:t>,</a:t>
            </a:r>
            <a:r>
              <a:rPr kumimoji="1" lang="en-US" sz="2000" dirty="0">
                <a:latin typeface="Calibri"/>
              </a:rPr>
              <a:t> </a:t>
            </a:r>
            <a:r>
              <a:rPr kumimoji="1" lang="en-US" sz="2000" i="1" dirty="0">
                <a:latin typeface="Calibri"/>
              </a:rPr>
              <a:t>fieldname</a:t>
            </a:r>
            <a:r>
              <a:rPr kumimoji="1" lang="en-US" sz="2000" dirty="0">
                <a:latin typeface="Calibri"/>
              </a:rPr>
              <a:t> </a:t>
            </a:r>
            <a:r>
              <a:rPr kumimoji="1" lang="en-US" sz="2000" i="1" dirty="0" err="1">
                <a:latin typeface="Calibri"/>
              </a:rPr>
              <a:t>datatype</a:t>
            </a:r>
            <a:r>
              <a:rPr kumimoji="1" lang="en-US" sz="2000" i="1" dirty="0">
                <a:latin typeface="Calibri"/>
              </a:rPr>
              <a:t> </a:t>
            </a:r>
            <a:r>
              <a:rPr kumimoji="1" lang="en-US" sz="2000" dirty="0">
                <a:latin typeface="Calibri"/>
              </a:rPr>
              <a:t>(</a:t>
            </a:r>
            <a:r>
              <a:rPr kumimoji="1" lang="en-US" sz="2000" i="1" dirty="0">
                <a:latin typeface="Calibri"/>
              </a:rPr>
              <a:t>size</a:t>
            </a:r>
            <a:r>
              <a:rPr kumimoji="1" lang="en-US" sz="2000" dirty="0">
                <a:latin typeface="Calibri"/>
              </a:rPr>
              <a:t>), … )</a:t>
            </a:r>
          </a:p>
        </p:txBody>
      </p:sp>
      <p:sp>
        <p:nvSpPr>
          <p:cNvPr id="6" name="Rectangle 5"/>
          <p:cNvSpPr/>
          <p:nvPr/>
        </p:nvSpPr>
        <p:spPr>
          <a:xfrm>
            <a:off x="7733266" y="201414"/>
            <a:ext cx="10807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  <a:latin typeface="Calibri"/>
              </a:rPr>
              <a:t>Tip</a:t>
            </a:r>
            <a:endParaRPr lang="en-US" sz="5400" b="1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mtClean="0">
                <a:ea typeface="ＭＳ Ｐゴシック" charset="-128"/>
                <a:cs typeface="ＭＳ Ｐゴシック" charset="-128"/>
              </a:rPr>
              <a:t>Relational Structure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A relational database consists of a set of relations</a:t>
            </a:r>
          </a:p>
          <a:p>
            <a:r>
              <a:rPr lang="en-US" dirty="0" smtClean="0">
                <a:ea typeface="ＭＳ Ｐゴシック" charset="-128"/>
                <a:cs typeface="ＭＳ Ｐゴシック" charset="-128"/>
              </a:rPr>
              <a:t>An instance of a relation is a </a:t>
            </a:r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  <a:hlinkClick r:id="rId2"/>
              </a:rPr>
              <a:t>tuple</a:t>
            </a:r>
            <a:r>
              <a:rPr lang="en-US" dirty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 </a:t>
            </a:r>
            <a:r>
              <a:rPr lang="en-US" dirty="0">
                <a:ea typeface="ＭＳ Ｐゴシック" charset="-128"/>
                <a:cs typeface="ＭＳ Ｐゴシック" charset="-128"/>
              </a:rPr>
              <a:t>(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row), with </a:t>
            </a:r>
            <a:r>
              <a:rPr lang="en-US" dirty="0" smtClean="0"/>
              <a:t>each tuple element identified by a distinct name, called an </a:t>
            </a:r>
            <a:r>
              <a:rPr lang="en-US" i="1" dirty="0" smtClean="0">
                <a:solidFill>
                  <a:schemeClr val="accent2"/>
                </a:solidFill>
              </a:rPr>
              <a:t>attribute</a:t>
            </a:r>
            <a:r>
              <a:rPr lang="en-US" dirty="0" smtClean="0">
                <a:solidFill>
                  <a:schemeClr val="accent2"/>
                </a:solidFill>
                <a:ea typeface="ＭＳ Ｐゴシック" charset="-128"/>
                <a:cs typeface="ＭＳ Ｐゴシック" charset="-128"/>
              </a:rPr>
              <a:t> 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(column)</a:t>
            </a: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We refer to instances of relations as just relations or </a:t>
            </a:r>
            <a:r>
              <a:rPr lang="en-US" i="1" dirty="0" smtClean="0">
                <a:ea typeface="ＭＳ Ｐゴシック" charset="-128"/>
                <a:cs typeface="ＭＳ Ｐゴシック" charset="-128"/>
              </a:rPr>
              <a:t>tables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2560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fld id="{A857A0E9-1864-DE41-93C4-090A11E85BEF}" type="slidenum">
              <a:rPr lang="en-US" smtClean="0"/>
              <a:pPr/>
              <a:t>4</a:t>
            </a:fld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3933056"/>
            <a:ext cx="3771900" cy="2159000"/>
          </a:xfrm>
          <a:prstGeom prst="rect">
            <a:avLst/>
          </a:prstGeom>
          <a:effectLst>
            <a:softEdge rad="63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>
                <a:ea typeface="ＭＳ Ｐゴシック" charset="-128"/>
                <a:cs typeface="ＭＳ Ｐゴシック" charset="-128"/>
              </a:rPr>
              <a:t>SQL “AUTO_INCREMENT” – MySQL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>
                <a:ea typeface="ＭＳ Ｐゴシック" charset="-128"/>
                <a:cs typeface="ＭＳ Ｐゴシック" charset="-128"/>
              </a:rPr>
              <a:t>Use this to create automatic column numbers for unique key</a:t>
            </a:r>
          </a:p>
          <a:p>
            <a:endParaRPr lang="en-US" smtClean="0">
              <a:ea typeface="ＭＳ Ｐゴシック" charset="-128"/>
              <a:cs typeface="ＭＳ Ｐゴシック" charset="-128"/>
            </a:endParaRPr>
          </a:p>
          <a:p>
            <a:endParaRPr lang="en-US" smtClean="0">
              <a:ea typeface="ＭＳ Ｐゴシック" charset="-128"/>
              <a:cs typeface="ＭＳ Ｐゴシック" charset="-128"/>
            </a:endParaRPr>
          </a:p>
          <a:p>
            <a:r>
              <a:rPr lang="en-US" smtClean="0">
                <a:ea typeface="ＭＳ Ｐゴシック" charset="-128"/>
                <a:cs typeface="ＭＳ Ｐゴシック" charset="-128"/>
              </a:rPr>
              <a:t>The table will be created with field “ID” where each new record will be automatically be assigned an integer value</a:t>
            </a:r>
          </a:p>
          <a:p>
            <a:r>
              <a:rPr lang="en-US" smtClean="0">
                <a:ea typeface="ＭＳ Ｐゴシック" charset="-128"/>
                <a:cs typeface="ＭＳ Ｐゴシック" charset="-128"/>
              </a:rPr>
              <a:t>Do not try to assign a number after you do this - let the “automatic” process take over</a:t>
            </a:r>
          </a:p>
          <a:p>
            <a:endParaRPr lang="en-US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7168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AF8F34E0-3E3E-CE4C-A641-8F286E16A5E1}" type="slidenum">
              <a:rPr lang="en-US" smtClean="0"/>
              <a:pPr/>
              <a:t>40</a:t>
            </a:fld>
            <a:endParaRPr lang="en-US" dirty="0" smtClean="0"/>
          </a:p>
        </p:txBody>
      </p:sp>
      <p:sp>
        <p:nvSpPr>
          <p:cNvPr id="71685" name="Text Box 4"/>
          <p:cNvSpPr txBox="1">
            <a:spLocks noChangeArrowheads="1"/>
          </p:cNvSpPr>
          <p:nvPr/>
        </p:nvSpPr>
        <p:spPr bwMode="auto">
          <a:xfrm>
            <a:off x="355786" y="1772816"/>
            <a:ext cx="8458200" cy="64633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prstTxWarp prst="textNoShape">
              <a:avLst/>
            </a:prstTxWarp>
            <a:spAutoFit/>
          </a:bodyPr>
          <a:lstStyle/>
          <a:p>
            <a:pPr eaLnBrk="1" hangingPunct="1"/>
            <a:r>
              <a:rPr kumimoji="1" lang="en-US" b="1" dirty="0">
                <a:solidFill>
                  <a:srgbClr val="FF0000"/>
                </a:solidFill>
                <a:latin typeface="Calibri"/>
              </a:rPr>
              <a:t>CREATE TABLE</a:t>
            </a:r>
            <a:r>
              <a:rPr kumimoji="1" lang="en-US" dirty="0">
                <a:latin typeface="Calibri"/>
              </a:rPr>
              <a:t> </a:t>
            </a:r>
            <a:r>
              <a:rPr kumimoji="1" lang="en-US" i="1" dirty="0" err="1">
                <a:latin typeface="Calibri"/>
              </a:rPr>
              <a:t>tablename(</a:t>
            </a:r>
            <a:r>
              <a:rPr kumimoji="1" lang="en-US" i="1" dirty="0" err="1">
                <a:solidFill>
                  <a:srgbClr val="FF0000"/>
                </a:solidFill>
                <a:latin typeface="Calibri"/>
              </a:rPr>
              <a:t>ID</a:t>
            </a:r>
            <a:r>
              <a:rPr kumimoji="1" lang="en-US" i="1" dirty="0">
                <a:solidFill>
                  <a:srgbClr val="FF0000"/>
                </a:solidFill>
                <a:latin typeface="Calibri"/>
              </a:rPr>
              <a:t> INT AUTO_INCREMENT NOT NULL PRIMARY KEY</a:t>
            </a:r>
            <a:r>
              <a:rPr kumimoji="1" lang="en-US" i="1" dirty="0">
                <a:latin typeface="Calibri"/>
              </a:rPr>
              <a:t>, fieldname</a:t>
            </a:r>
            <a:r>
              <a:rPr kumimoji="1" lang="en-US" dirty="0">
                <a:latin typeface="Calibri"/>
              </a:rPr>
              <a:t> </a:t>
            </a:r>
            <a:r>
              <a:rPr kumimoji="1" lang="en-US" i="1" dirty="0" err="1">
                <a:latin typeface="Calibri"/>
              </a:rPr>
              <a:t>datatype</a:t>
            </a:r>
            <a:r>
              <a:rPr kumimoji="1" lang="en-US" i="1" dirty="0">
                <a:latin typeface="Calibri"/>
              </a:rPr>
              <a:t> </a:t>
            </a:r>
            <a:r>
              <a:rPr kumimoji="1" lang="en-US" dirty="0">
                <a:latin typeface="Calibri"/>
              </a:rPr>
              <a:t>(</a:t>
            </a:r>
            <a:r>
              <a:rPr kumimoji="1" lang="en-US" i="1" dirty="0">
                <a:latin typeface="Calibri"/>
              </a:rPr>
              <a:t>size</a:t>
            </a:r>
            <a:r>
              <a:rPr kumimoji="1" lang="en-US" dirty="0">
                <a:latin typeface="Calibri"/>
              </a:rPr>
              <a:t>), … )</a:t>
            </a:r>
          </a:p>
        </p:txBody>
      </p:sp>
      <p:sp>
        <p:nvSpPr>
          <p:cNvPr id="6" name="Rectangle 5"/>
          <p:cNvSpPr/>
          <p:nvPr/>
        </p:nvSpPr>
        <p:spPr>
          <a:xfrm>
            <a:off x="7733266" y="260648"/>
            <a:ext cx="10807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  <a:latin typeface="Calibri"/>
              </a:rPr>
              <a:t>Tip</a:t>
            </a:r>
            <a:endParaRPr lang="en-US" sz="5400" b="1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Derby &amp; Oracle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CREATE SEQUENCE</a:t>
            </a:r>
          </a:p>
          <a:p>
            <a:pPr lvl="1"/>
            <a:r>
              <a:rPr lang="en-US" dirty="0" smtClean="0"/>
              <a:t>The syntax for a sequence is:</a:t>
            </a:r>
          </a:p>
          <a:p>
            <a:pPr lvl="1"/>
            <a:r>
              <a:rPr lang="en-US" dirty="0" smtClean="0"/>
              <a:t>CREATE SEQUENCE </a:t>
            </a:r>
            <a:r>
              <a:rPr lang="en-US" dirty="0" err="1" smtClean="0"/>
              <a:t>sequence_name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    MINVALUE value</a:t>
            </a:r>
            <a:br>
              <a:rPr lang="en-US" dirty="0" smtClean="0"/>
            </a:br>
            <a:r>
              <a:rPr lang="en-US" dirty="0" smtClean="0"/>
              <a:t>    MAXVALUE value</a:t>
            </a:r>
            <a:br>
              <a:rPr lang="en-US" dirty="0" smtClean="0"/>
            </a:br>
            <a:r>
              <a:rPr lang="en-US" dirty="0" smtClean="0"/>
              <a:t>    START WITH value</a:t>
            </a:r>
            <a:br>
              <a:rPr lang="en-US" dirty="0" smtClean="0"/>
            </a:br>
            <a:r>
              <a:rPr lang="en-US" dirty="0" smtClean="0"/>
              <a:t>    INCREMENT BY value</a:t>
            </a:r>
            <a:br>
              <a:rPr lang="en-US" dirty="0" smtClean="0"/>
            </a:br>
            <a:r>
              <a:rPr lang="en-US" dirty="0" smtClean="0"/>
              <a:t>    CACHE value;</a:t>
            </a:r>
          </a:p>
          <a:p>
            <a:pPr lvl="1"/>
            <a:r>
              <a:rPr lang="en-US" dirty="0" smtClean="0"/>
              <a:t>For example:</a:t>
            </a:r>
          </a:p>
          <a:p>
            <a:pPr lvl="1"/>
            <a:r>
              <a:rPr lang="en-US" dirty="0" smtClean="0"/>
              <a:t>CREATE SEQUENCE </a:t>
            </a:r>
            <a:r>
              <a:rPr lang="en-US" dirty="0" err="1" smtClean="0"/>
              <a:t>supplier_seq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    MINVALUE 1</a:t>
            </a:r>
            <a:br>
              <a:rPr lang="en-US" dirty="0" smtClean="0"/>
            </a:br>
            <a:r>
              <a:rPr lang="en-US" dirty="0" smtClean="0"/>
              <a:t>    MAXVALUE 999999999999999999999999999</a:t>
            </a:r>
            <a:br>
              <a:rPr lang="en-US" dirty="0" smtClean="0"/>
            </a:br>
            <a:r>
              <a:rPr lang="en-US" dirty="0" smtClean="0"/>
              <a:t>    START WITH 1</a:t>
            </a:r>
            <a:br>
              <a:rPr lang="en-US" dirty="0" smtClean="0"/>
            </a:br>
            <a:r>
              <a:rPr lang="en-US" dirty="0" smtClean="0"/>
              <a:t>    INCREMENT BY 1</a:t>
            </a:r>
            <a:br>
              <a:rPr lang="en-US" dirty="0" smtClean="0"/>
            </a:br>
            <a:r>
              <a:rPr lang="en-US" dirty="0" smtClean="0"/>
              <a:t>    CACHE 20;</a:t>
            </a:r>
          </a:p>
          <a:p>
            <a:pPr lvl="1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2ABF8D9-01FB-0545-9A5C-F8F9F728023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733266" y="260648"/>
            <a:ext cx="10807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  <a:latin typeface="Calibri"/>
              </a:rPr>
              <a:t>Tip</a:t>
            </a:r>
            <a:endParaRPr lang="en-US" sz="5400" b="1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MS </a:t>
            </a:r>
            <a:r>
              <a:rPr lang="en-US" dirty="0" err="1" smtClean="0"/>
              <a:t>SQLServer</a:t>
            </a:r>
            <a:r>
              <a:rPr lang="en-US" dirty="0" smtClean="0"/>
              <a:t> driver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://jtds.sourceforge.net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You </a:t>
            </a:r>
            <a:r>
              <a:rPr lang="en-US" dirty="0"/>
              <a:t>can down the complete package from there, or just grab the jar file, jtds-1.2.5.</a:t>
            </a:r>
            <a:r>
              <a:rPr lang="en-US" dirty="0" smtClean="0"/>
              <a:t>jar</a:t>
            </a:r>
          </a:p>
          <a:p>
            <a:pPr lvl="1"/>
            <a:r>
              <a:rPr lang="en-US" dirty="0" smtClean="0"/>
              <a:t>public </a:t>
            </a:r>
            <a:r>
              <a:rPr lang="en-US" dirty="0"/>
              <a:t>static final String SQLSERVER_CLASSNAME = "</a:t>
            </a:r>
            <a:r>
              <a:rPr lang="en-US" dirty="0" err="1" smtClean="0"/>
              <a:t>net.sourceforge.jtds.jdbc.Driver</a:t>
            </a:r>
            <a:r>
              <a:rPr lang="en-US" dirty="0" smtClean="0"/>
              <a:t>”;</a:t>
            </a:r>
            <a:endParaRPr lang="en-US" dirty="0"/>
          </a:p>
          <a:p>
            <a:pPr lvl="1"/>
            <a:r>
              <a:rPr lang="en-US" dirty="0"/>
              <a:t>public static final String SQLSERVER_CONNECT_URL = "</a:t>
            </a:r>
            <a:r>
              <a:rPr lang="en-US" dirty="0" err="1"/>
              <a:t>jdbc:jtds:sqlserver</a:t>
            </a:r>
            <a:r>
              <a:rPr lang="en-US" dirty="0"/>
              <a:t>://</a:t>
            </a:r>
            <a:r>
              <a:rPr lang="en-US" dirty="0" err="1"/>
              <a:t>Beangrinder.bcit.ca</a:t>
            </a:r>
            <a:r>
              <a:rPr lang="en-US" dirty="0"/>
              <a:t>";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2ABF8D9-01FB-0545-9A5C-F8F9F728023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733266" y="260648"/>
            <a:ext cx="10807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  <a:latin typeface="Calibri"/>
              </a:rPr>
              <a:t>Tip</a:t>
            </a:r>
            <a:endParaRPr lang="en-US" sz="5400" b="1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  <a:latin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9463" y="5013176"/>
            <a:ext cx="7592912" cy="92333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Note! In past terms we’ve used a Microsoft SQL Server database hosted</a:t>
            </a:r>
          </a:p>
          <a:p>
            <a:r>
              <a:rPr lang="en-US" dirty="0" smtClean="0"/>
              <a:t>At BCIT. Due to many technical issues with IT support of this DB, a local</a:t>
            </a:r>
            <a:br>
              <a:rPr lang="en-US" dirty="0" smtClean="0"/>
            </a:br>
            <a:r>
              <a:rPr lang="en-US" dirty="0" smtClean="0"/>
              <a:t>Derby database should be used for labs &amp; assignments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08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Derby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issue SQL commands against a Derby database, use </a:t>
            </a:r>
            <a:r>
              <a:rPr lang="en-US" dirty="0" err="1"/>
              <a:t>ij</a:t>
            </a:r>
            <a:r>
              <a:rPr lang="en-US" dirty="0"/>
              <a:t>, the SQL scripting tool.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http://db.apache.org/derby/</a:t>
            </a:r>
            <a:r>
              <a:rPr lang="en-US" dirty="0" smtClean="0">
                <a:hlinkClick r:id="rId2"/>
              </a:rPr>
              <a:t>integrate</a:t>
            </a:r>
            <a:r>
              <a:rPr lang="en-US" dirty="0">
                <a:hlinkClick r:id="rId2"/>
              </a:rPr>
              <a:t>/</a:t>
            </a:r>
            <a:r>
              <a:rPr lang="en-US" dirty="0" smtClean="0">
                <a:hlinkClick r:id="rId2"/>
              </a:rPr>
              <a:t>plugin_help</a:t>
            </a:r>
            <a:r>
              <a:rPr lang="en-US" dirty="0">
                <a:hlinkClick r:id="rId2"/>
              </a:rPr>
              <a:t>/</a:t>
            </a:r>
            <a:r>
              <a:rPr lang="en-US" dirty="0" smtClean="0">
                <a:hlinkClick r:id="rId2"/>
              </a:rPr>
              <a:t>ij.html</a:t>
            </a:r>
            <a:r>
              <a:rPr lang="en-US" dirty="0"/>
              <a:t>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2ABF8D9-01FB-0545-9A5C-F8F9F728023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733266" y="260648"/>
            <a:ext cx="108072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  <a:latin typeface="Calibri"/>
              </a:rPr>
              <a:t>Tip</a:t>
            </a:r>
            <a:endParaRPr lang="en-US" sz="5400" b="1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5091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www.w3schools.com/SQL/deFault.asp</a:t>
            </a:r>
            <a:endParaRPr lang="en-US" dirty="0" smtClean="0"/>
          </a:p>
          <a:p>
            <a:pPr lvl="1"/>
            <a:r>
              <a:rPr lang="en-US" dirty="0" smtClean="0"/>
              <a:t>Great interactive SQL tutorial</a:t>
            </a:r>
          </a:p>
          <a:p>
            <a:r>
              <a:rPr lang="en-US" dirty="0">
                <a:hlinkClick r:id="rId3"/>
              </a:rPr>
              <a:t>https://dzone.com/articles/building-simple-data-access-layer-using-jdbc</a:t>
            </a:r>
            <a:r>
              <a:rPr lang="en-US" dirty="0"/>
              <a:t> </a:t>
            </a:r>
          </a:p>
          <a:p>
            <a:pPr lvl="1"/>
            <a:r>
              <a:rPr lang="en-US"/>
              <a:t>Some additional ideas on how to interact with the database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2ABF8D9-01FB-0545-9A5C-F8F9F7280232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200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Side note: </a:t>
            </a:r>
            <a:r>
              <a:rPr lang="en-US" i="1" dirty="0">
                <a:hlinkClick r:id="rId2"/>
              </a:rPr>
              <a:t>NoSQL </a:t>
            </a:r>
            <a:r>
              <a:rPr lang="en-US" i="1" dirty="0" smtClean="0"/>
              <a:t>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dirty="0" err="1"/>
              <a:t>NoSQL</a:t>
            </a:r>
            <a:r>
              <a:rPr lang="en-US" dirty="0"/>
              <a:t> (often interpreted as Not only SQL) database provides a mechanism for storage and retrieval of data that is modeled in means other than the tabular relations used in relational </a:t>
            </a:r>
            <a:r>
              <a:rPr lang="en-US" dirty="0" smtClean="0"/>
              <a:t>databases</a:t>
            </a:r>
          </a:p>
          <a:p>
            <a:r>
              <a:rPr lang="en-US" dirty="0" smtClean="0"/>
              <a:t>Motivations </a:t>
            </a:r>
            <a:r>
              <a:rPr lang="en-US" dirty="0"/>
              <a:t>for this approach include simplicity of design, horizontal scaling, and finer control over </a:t>
            </a:r>
            <a:r>
              <a:rPr lang="en-US" dirty="0" smtClean="0"/>
              <a:t>availability</a:t>
            </a:r>
          </a:p>
          <a:p>
            <a:r>
              <a:rPr lang="en-US" dirty="0" smtClean="0"/>
              <a:t>Popular </a:t>
            </a:r>
            <a:r>
              <a:rPr lang="en-US" dirty="0" err="1"/>
              <a:t>NoSQL</a:t>
            </a:r>
            <a:r>
              <a:rPr lang="en-US" dirty="0"/>
              <a:t> </a:t>
            </a:r>
            <a:r>
              <a:rPr lang="en-US" dirty="0" smtClean="0"/>
              <a:t>DBs are </a:t>
            </a:r>
            <a:r>
              <a:rPr lang="en-US" dirty="0" smtClean="0">
                <a:hlinkClick r:id="rId3"/>
              </a:rPr>
              <a:t>Cassandra</a:t>
            </a:r>
            <a:r>
              <a:rPr lang="en-US" dirty="0" smtClean="0"/>
              <a:t>, </a:t>
            </a:r>
            <a:r>
              <a:rPr lang="en-US" dirty="0" smtClean="0">
                <a:hlinkClick r:id="rId4"/>
              </a:rPr>
              <a:t>MongoDB</a:t>
            </a:r>
            <a:r>
              <a:rPr lang="en-US" dirty="0" smtClean="0"/>
              <a:t>, </a:t>
            </a:r>
            <a:r>
              <a:rPr lang="en-US" dirty="0" smtClean="0">
                <a:hlinkClick r:id="rId5"/>
              </a:rPr>
              <a:t>CouchDB</a:t>
            </a:r>
            <a:r>
              <a:rPr lang="en-US" dirty="0" smtClean="0"/>
              <a:t>, and many (too many?) others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2ABF8D9-01FB-0545-9A5C-F8F9F728023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1960" y="4364026"/>
            <a:ext cx="3816424" cy="1873286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08408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a typeface="ＭＳ Ｐゴシック" charset="-128"/>
                <a:cs typeface="ＭＳ Ｐゴシック" charset="-128"/>
              </a:rPr>
              <a:t>A Relation/Table – Student table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2ABF8D9-01FB-0545-9A5C-F8F9F728023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644114642"/>
              </p:ext>
            </p:extLst>
          </p:nvPr>
        </p:nvGraphicFramePr>
        <p:xfrm>
          <a:off x="971600" y="2114550"/>
          <a:ext cx="7486481" cy="4220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5463"/>
                <a:gridCol w="843280"/>
                <a:gridCol w="217795"/>
                <a:gridCol w="977607"/>
                <a:gridCol w="957580"/>
                <a:gridCol w="906780"/>
                <a:gridCol w="1387048"/>
                <a:gridCol w="716280"/>
                <a:gridCol w="634648"/>
              </a:tblGrid>
              <a:tr h="338020">
                <a:tc>
                  <a:txBody>
                    <a:bodyPr/>
                    <a:lstStyle/>
                    <a:p>
                      <a:r>
                        <a:rPr kumimoji="0" lang="en-US" sz="1000" b="1" kern="1200" dirty="0" err="1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studentId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b="1" kern="1200" dirty="0" err="1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firstName</a:t>
                      </a:r>
                      <a:r>
                        <a:rPr kumimoji="0" lang="en-US" sz="1000" b="1" kern="1200" dirty="0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b="1" kern="1200" dirty="0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mi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b="1" kern="1200" dirty="0" err="1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lastName</a:t>
                      </a:r>
                      <a:r>
                        <a:rPr kumimoji="0" lang="en-US" sz="1000" b="1" kern="1200" dirty="0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b="1" kern="1200" dirty="0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phone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b="1" kern="1200" dirty="0" err="1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birthDate</a:t>
                      </a:r>
                      <a:r>
                        <a:rPr kumimoji="0" lang="en-US" sz="1000" b="1" kern="1200" dirty="0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b="1" kern="1200" dirty="0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street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b="1" kern="1200" dirty="0" err="1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zipCode</a:t>
                      </a:r>
                      <a:r>
                        <a:rPr kumimoji="0" lang="en-US" sz="1000" b="1" kern="1200" dirty="0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b="1" kern="1200" dirty="0" err="1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deptID</a:t>
                      </a:r>
                      <a:r>
                        <a:rPr kumimoji="0" lang="en-US" sz="1000" b="1" kern="1200" dirty="0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  <a:tr h="34062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kern="1200" dirty="0" smtClean="0">
                          <a:solidFill>
                            <a:schemeClr val="dk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444111110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kern="1200" dirty="0" smtClean="0">
                          <a:solidFill>
                            <a:schemeClr val="dk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Jacob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kern="1200" dirty="0" smtClean="0">
                          <a:solidFill>
                            <a:schemeClr val="dk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R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kern="1200" dirty="0" smtClean="0">
                          <a:solidFill>
                            <a:schemeClr val="dk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Smith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kern="1200" dirty="0" smtClean="0">
                          <a:solidFill>
                            <a:schemeClr val="dk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9129219434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kern="1200" dirty="0" smtClean="0">
                          <a:solidFill>
                            <a:schemeClr val="dk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1985-04-09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kern="1200" dirty="0" smtClean="0">
                          <a:solidFill>
                            <a:schemeClr val="dk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99 Kingston Street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kern="1200" dirty="0" smtClean="0">
                          <a:solidFill>
                            <a:schemeClr val="dk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31435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1000" kern="1200" dirty="0" smtClean="0">
                          <a:solidFill>
                            <a:schemeClr val="dk1"/>
                          </a:solidFill>
                          <a:effectLst/>
                          <a:latin typeface="Calibri"/>
                          <a:ea typeface="+mn-ea"/>
                          <a:cs typeface="Calibri"/>
                        </a:rPr>
                        <a:t>BIOL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444111111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John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K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Stevenson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9129219434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err="1" smtClean="0">
                          <a:latin typeface="Calibri"/>
                          <a:cs typeface="Calibri"/>
                        </a:rPr>
                        <a:t>null</a:t>
                      </a:r>
                      <a:r>
                        <a:rPr lang="nl-NL" sz="1000" dirty="0" smtClean="0">
                          <a:latin typeface="Calibri"/>
                          <a:cs typeface="Calibri"/>
                        </a:rPr>
                        <a:t>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100 </a:t>
                      </a:r>
                      <a:r>
                        <a:rPr lang="nl-NL" sz="1000" dirty="0" err="1" smtClean="0">
                          <a:latin typeface="Calibri"/>
                          <a:cs typeface="Calibri"/>
                        </a:rPr>
                        <a:t>Main</a:t>
                      </a:r>
                      <a:r>
                        <a:rPr lang="nl-NL" sz="1000" dirty="0" smtClean="0">
                          <a:latin typeface="Calibri"/>
                          <a:cs typeface="Calibri"/>
                        </a:rPr>
                        <a:t> Street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31411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BIOL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444111112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George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K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Smith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9129213454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1974-10-10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1200 Abercorn St.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31419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CS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444111113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Frank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E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Jones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9125919434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1970-09-09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100 Main Street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31411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BIOL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444111114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Jean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K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Smith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9129219434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1970-02-09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100 Main Street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31411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CHEM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444111115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Josh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R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err="1" smtClean="0">
                          <a:latin typeface="Calibri"/>
                          <a:cs typeface="Calibri"/>
                        </a:rPr>
                        <a:t>Woo</a:t>
                      </a:r>
                      <a:r>
                        <a:rPr lang="nl-NL" sz="1000" dirty="0" smtClean="0">
                          <a:latin typeface="Calibri"/>
                          <a:cs typeface="Calibri"/>
                        </a:rPr>
                        <a:t>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7075989434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1970-02-09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555 </a:t>
                      </a:r>
                      <a:r>
                        <a:rPr lang="nl-NL" sz="1000" dirty="0" err="1" smtClean="0">
                          <a:latin typeface="Calibri"/>
                          <a:cs typeface="Calibri"/>
                        </a:rPr>
                        <a:t>Franklin</a:t>
                      </a:r>
                      <a:r>
                        <a:rPr lang="nl-NL" sz="1000" dirty="0" smtClean="0">
                          <a:latin typeface="Calibri"/>
                          <a:cs typeface="Calibri"/>
                        </a:rPr>
                        <a:t> St.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31411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000" dirty="0" smtClean="0">
                          <a:latin typeface="Calibri"/>
                          <a:cs typeface="Calibri"/>
                        </a:rPr>
                        <a:t>CHEM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444111116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Josh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R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Smith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9129219434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1973-02-09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100 Main Street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31411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BIOL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444111117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Joy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P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Kennedy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9129229434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1974-03-19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103 Bay Street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31412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 smtClean="0">
                          <a:latin typeface="Calibri"/>
                          <a:cs typeface="Calibri"/>
                        </a:rPr>
                        <a:t>CS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fi-FI" sz="1000" dirty="0" smtClean="0">
                          <a:latin typeface="Calibri"/>
                          <a:cs typeface="Calibri"/>
                        </a:rPr>
                        <a:t>444111118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000" dirty="0" smtClean="0">
                          <a:latin typeface="Calibri"/>
                          <a:cs typeface="Calibri"/>
                        </a:rPr>
                        <a:t>Toni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000" dirty="0" smtClean="0">
                          <a:latin typeface="Calibri"/>
                          <a:cs typeface="Calibri"/>
                        </a:rPr>
                        <a:t>R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000" dirty="0" err="1" smtClean="0">
                          <a:latin typeface="Calibri"/>
                          <a:cs typeface="Calibri"/>
                        </a:rPr>
                        <a:t>Peterson</a:t>
                      </a:r>
                      <a:r>
                        <a:rPr lang="fi-FI" sz="1000" dirty="0" smtClean="0">
                          <a:latin typeface="Calibri"/>
                          <a:cs typeface="Calibri"/>
                        </a:rPr>
                        <a:t>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000" dirty="0" smtClean="0">
                          <a:latin typeface="Calibri"/>
                          <a:cs typeface="Calibri"/>
                        </a:rPr>
                        <a:t>9129229434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000" dirty="0" smtClean="0">
                          <a:latin typeface="Calibri"/>
                          <a:cs typeface="Calibri"/>
                        </a:rPr>
                        <a:t>1964-04-29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000" dirty="0" smtClean="0">
                          <a:latin typeface="Calibri"/>
                          <a:cs typeface="Calibri"/>
                        </a:rPr>
                        <a:t>103 Bay </a:t>
                      </a:r>
                      <a:r>
                        <a:rPr lang="fi-FI" sz="1000" dirty="0" err="1" smtClean="0">
                          <a:latin typeface="Calibri"/>
                          <a:cs typeface="Calibri"/>
                        </a:rPr>
                        <a:t>Street</a:t>
                      </a:r>
                      <a:r>
                        <a:rPr lang="fi-FI" sz="1000" dirty="0" smtClean="0">
                          <a:latin typeface="Calibri"/>
                          <a:cs typeface="Calibri"/>
                        </a:rPr>
                        <a:t>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000" dirty="0" smtClean="0">
                          <a:latin typeface="Calibri"/>
                          <a:cs typeface="Calibri"/>
                        </a:rPr>
                        <a:t>31412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i-FI" sz="1000" dirty="0" smtClean="0">
                          <a:latin typeface="Calibri"/>
                          <a:cs typeface="Calibri"/>
                        </a:rPr>
                        <a:t>MATH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sv-SE" sz="1000" dirty="0" smtClean="0">
                          <a:latin typeface="Calibri"/>
                          <a:cs typeface="Calibri"/>
                        </a:rPr>
                        <a:t>444111119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000" dirty="0" smtClean="0">
                          <a:latin typeface="Calibri"/>
                          <a:cs typeface="Calibri"/>
                        </a:rPr>
                        <a:t>Patrick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000" dirty="0" smtClean="0">
                          <a:latin typeface="Calibri"/>
                          <a:cs typeface="Calibri"/>
                        </a:rPr>
                        <a:t>R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000" dirty="0" smtClean="0">
                          <a:latin typeface="Calibri"/>
                          <a:cs typeface="Calibri"/>
                        </a:rPr>
                        <a:t>Stoneman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000" dirty="0" smtClean="0">
                          <a:latin typeface="Calibri"/>
                          <a:cs typeface="Calibri"/>
                        </a:rPr>
                        <a:t>9129229434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000" dirty="0" smtClean="0">
                          <a:latin typeface="Calibri"/>
                          <a:cs typeface="Calibri"/>
                        </a:rPr>
                        <a:t>1969-04-29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000" dirty="0" smtClean="0">
                          <a:latin typeface="Calibri"/>
                          <a:cs typeface="Calibri"/>
                        </a:rPr>
                        <a:t>101 Washington St.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000" dirty="0" smtClean="0">
                          <a:latin typeface="Calibri"/>
                          <a:cs typeface="Calibri"/>
                        </a:rPr>
                        <a:t>31435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000" dirty="0" smtClean="0">
                          <a:latin typeface="Calibri"/>
                          <a:cs typeface="Calibri"/>
                        </a:rPr>
                        <a:t>MATH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  <a:tr h="441644">
                <a:tc>
                  <a:txBody>
                    <a:bodyPr/>
                    <a:lstStyle/>
                    <a:p>
                      <a:r>
                        <a:rPr lang="de-DE" sz="1000" dirty="0" smtClean="0">
                          <a:latin typeface="Calibri"/>
                          <a:cs typeface="Calibri"/>
                        </a:rPr>
                        <a:t>444111120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 smtClean="0">
                          <a:latin typeface="Calibri"/>
                          <a:cs typeface="Calibri"/>
                        </a:rPr>
                        <a:t>Rick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 smtClean="0">
                          <a:latin typeface="Calibri"/>
                          <a:cs typeface="Calibri"/>
                        </a:rPr>
                        <a:t>R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 smtClean="0">
                          <a:latin typeface="Calibri"/>
                          <a:cs typeface="Calibri"/>
                        </a:rPr>
                        <a:t>Carter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 smtClean="0">
                          <a:latin typeface="Calibri"/>
                          <a:cs typeface="Calibri"/>
                        </a:rPr>
                        <a:t>9125919434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 smtClean="0">
                          <a:latin typeface="Calibri"/>
                          <a:cs typeface="Calibri"/>
                        </a:rPr>
                        <a:t>1986-04-09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 smtClean="0">
                          <a:latin typeface="Calibri"/>
                          <a:cs typeface="Calibri"/>
                        </a:rPr>
                        <a:t>19 West Ford St.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 smtClean="0">
                          <a:latin typeface="Calibri"/>
                          <a:cs typeface="Calibri"/>
                        </a:rPr>
                        <a:t>31411 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000" dirty="0" smtClean="0">
                          <a:latin typeface="Calibri"/>
                          <a:cs typeface="Calibri"/>
                        </a:rPr>
                        <a:t>BIOL</a:t>
                      </a:r>
                      <a:endParaRPr lang="en-US" sz="1000" dirty="0">
                        <a:latin typeface="Calibri"/>
                        <a:cs typeface="Calibri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 Box 14"/>
          <p:cNvSpPr txBox="1">
            <a:spLocks noChangeArrowheads="1"/>
          </p:cNvSpPr>
          <p:nvPr/>
        </p:nvSpPr>
        <p:spPr bwMode="auto">
          <a:xfrm>
            <a:off x="323528" y="2708920"/>
            <a:ext cx="1714029" cy="30777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dirty="0">
                <a:latin typeface="Calibri"/>
              </a:rPr>
              <a:t>Tuples</a:t>
            </a:r>
            <a:r>
              <a:rPr lang="en-US" sz="1400" dirty="0" smtClean="0">
                <a:latin typeface="Calibri"/>
              </a:rPr>
              <a:t>/Rows</a:t>
            </a:r>
            <a:endParaRPr lang="en-US" sz="1400" dirty="0">
              <a:latin typeface="Calibri"/>
            </a:endParaRPr>
          </a:p>
        </p:txBody>
      </p:sp>
      <p:sp>
        <p:nvSpPr>
          <p:cNvPr id="7" name="Line 15"/>
          <p:cNvSpPr>
            <a:spLocks noChangeShapeType="1"/>
          </p:cNvSpPr>
          <p:nvPr/>
        </p:nvSpPr>
        <p:spPr bwMode="auto">
          <a:xfrm flipV="1">
            <a:off x="2051721" y="2636911"/>
            <a:ext cx="864096" cy="216023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87624" y="1855857"/>
            <a:ext cx="10951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Calibri"/>
              </a:rPr>
              <a:t>Student  Table</a:t>
            </a:r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294966" y="1393031"/>
            <a:ext cx="1036674" cy="30777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latin typeface="Calibri"/>
              </a:rPr>
              <a:t>Table name</a:t>
            </a:r>
          </a:p>
        </p:txBody>
      </p:sp>
      <p:sp>
        <p:nvSpPr>
          <p:cNvPr id="10" name="Line 17"/>
          <p:cNvSpPr>
            <a:spLocks noChangeShapeType="1"/>
          </p:cNvSpPr>
          <p:nvPr/>
        </p:nvSpPr>
        <p:spPr bwMode="auto">
          <a:xfrm>
            <a:off x="755576" y="1700807"/>
            <a:ext cx="432048" cy="268288"/>
          </a:xfrm>
          <a:prstGeom prst="line">
            <a:avLst/>
          </a:prstGeom>
          <a:noFill/>
          <a:ln w="12700">
            <a:solidFill>
              <a:srgbClr val="FEB80A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4413250" y="1393031"/>
            <a:ext cx="1617801" cy="30777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latin typeface="Calibri"/>
              </a:rPr>
              <a:t>Columns/Attributes</a:t>
            </a:r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 flipH="1">
            <a:off x="5130900" y="1700808"/>
            <a:ext cx="89172" cy="432048"/>
          </a:xfrm>
          <a:prstGeom prst="line">
            <a:avLst/>
          </a:prstGeom>
          <a:noFill/>
          <a:ln w="12700">
            <a:solidFill>
              <a:srgbClr val="FEB80A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5220071" y="1700808"/>
            <a:ext cx="936105" cy="504056"/>
          </a:xfrm>
          <a:prstGeom prst="line">
            <a:avLst/>
          </a:prstGeom>
          <a:noFill/>
          <a:ln w="12700">
            <a:solidFill>
              <a:srgbClr val="FEB80A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 flipH="1">
            <a:off x="4288124" y="1700808"/>
            <a:ext cx="931947" cy="504056"/>
          </a:xfrm>
          <a:prstGeom prst="line">
            <a:avLst/>
          </a:prstGeom>
          <a:noFill/>
          <a:ln w="12700">
            <a:solidFill>
              <a:srgbClr val="FEB80A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5220072" y="1700808"/>
            <a:ext cx="1944216" cy="504056"/>
          </a:xfrm>
          <a:prstGeom prst="line">
            <a:avLst/>
          </a:prstGeom>
          <a:noFill/>
          <a:ln w="12700">
            <a:solidFill>
              <a:srgbClr val="FEB80A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2051720" y="2852936"/>
            <a:ext cx="829935" cy="144016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  <p:sp>
        <p:nvSpPr>
          <p:cNvPr id="19" name="Line 15"/>
          <p:cNvSpPr>
            <a:spLocks noChangeShapeType="1"/>
          </p:cNvSpPr>
          <p:nvPr/>
        </p:nvSpPr>
        <p:spPr bwMode="auto">
          <a:xfrm>
            <a:off x="2051721" y="2852936"/>
            <a:ext cx="864096" cy="432048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234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ea typeface="ＭＳ Ｐゴシック" charset="-128"/>
                <a:cs typeface="ＭＳ Ｐゴシック" charset="-128"/>
              </a:rPr>
              <a:t>Integrity Constraints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Imposes a </a:t>
            </a:r>
            <a:r>
              <a:rPr lang="en-US" dirty="0" smtClean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condition 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that all legal instances of the relations must satisfy</a:t>
            </a: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In general, there are three types of constraints:</a:t>
            </a:r>
          </a:p>
          <a:p>
            <a:pPr lvl="1"/>
            <a:r>
              <a:rPr lang="en-US" dirty="0">
                <a:solidFill>
                  <a:srgbClr val="FFCC00"/>
                </a:solidFill>
              </a:rPr>
              <a:t>domain </a:t>
            </a:r>
            <a:r>
              <a:rPr lang="en-US" dirty="0"/>
              <a:t>constraint</a:t>
            </a:r>
          </a:p>
          <a:p>
            <a:pPr lvl="1"/>
            <a:r>
              <a:rPr lang="en-US" dirty="0" smtClean="0">
                <a:solidFill>
                  <a:srgbClr val="FFCC00"/>
                </a:solidFill>
              </a:rPr>
              <a:t>primary </a:t>
            </a:r>
            <a:r>
              <a:rPr lang="en-US" dirty="0">
                <a:solidFill>
                  <a:srgbClr val="FFCC00"/>
                </a:solidFill>
              </a:rPr>
              <a:t>key </a:t>
            </a:r>
            <a:r>
              <a:rPr lang="en-US" dirty="0" smtClean="0"/>
              <a:t>constraint and index</a:t>
            </a:r>
          </a:p>
          <a:p>
            <a:pPr lvl="1" eaLnBrk="1" hangingPunct="1"/>
            <a:r>
              <a:rPr lang="en-US" dirty="0" smtClean="0">
                <a:solidFill>
                  <a:srgbClr val="CCAF0A"/>
                </a:solidFill>
              </a:rPr>
              <a:t>foreign key </a:t>
            </a:r>
            <a:r>
              <a:rPr lang="en-US" dirty="0" smtClean="0"/>
              <a:t>constraint</a:t>
            </a:r>
          </a:p>
          <a:p>
            <a:pPr eaLnBrk="1" hangingPunct="1"/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27652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06BD278-EFF0-A842-B6A5-37B983BFDCD9}" type="slidenum">
              <a:rPr lang="en-US" smtClean="0"/>
              <a:pPr/>
              <a:t>7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8820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Domain Constraints (i.e. Types)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Domain constraints specify the permissible values for an attribute</a:t>
            </a: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Domains can be specified using standard data types such as integers, floating-point numbers, fixed-length strings, and variable-length strings (VARCHAR)</a:t>
            </a:r>
          </a:p>
          <a:p>
            <a:pPr lvl="1"/>
            <a:r>
              <a:rPr lang="en-US" dirty="0" smtClean="0">
                <a:ea typeface="ＭＳ Ｐゴシック" charset="-128"/>
                <a:cs typeface="ＭＳ Ｐゴシック" charset="-128"/>
              </a:rPr>
              <a:t>ex. </a:t>
            </a:r>
            <a:r>
              <a:rPr lang="en-US" dirty="0" err="1" smtClean="0">
                <a:ea typeface="ＭＳ Ｐゴシック" charset="-128"/>
                <a:cs typeface="ＭＳ Ｐゴシック" charset="-128"/>
              </a:rPr>
              <a:t>FirstName</a:t>
            </a:r>
            <a:r>
              <a:rPr lang="en-US" dirty="0" smtClean="0">
                <a:ea typeface="ＭＳ Ｐゴシック" charset="-128"/>
                <a:cs typeface="ＭＳ Ｐゴシック" charset="-128"/>
              </a:rPr>
              <a:t> can be a VARCHAR(40) – a variable-length string with a maximum length of 40 characters</a:t>
            </a: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The standard data type specifies a broad range of values</a:t>
            </a: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Additional constraints can be specified to narrow the ranges</a:t>
            </a: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You can also specify whether an attribute can be null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2867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09C185E-88B6-E84F-ADC1-0A7B4FD49E6C}" type="slidenum">
              <a:rPr lang="en-US" smtClean="0"/>
              <a:pPr/>
              <a:t>8</a:t>
            </a:fld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ea typeface="ＭＳ Ｐゴシック" charset="-128"/>
                <a:cs typeface="ＭＳ Ｐゴシック" charset="-128"/>
              </a:rPr>
              <a:t>Primary Key Constraints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The primary key constraint specifies that the primary key value of a row cannot be null and no two rows in the table can have the same value on the primary key</a:t>
            </a:r>
          </a:p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The Database management system (DBMS) enforces the primary key constraint</a:t>
            </a:r>
          </a:p>
          <a:p>
            <a:pPr lvl="1" eaLnBrk="1" hangingPunct="1"/>
            <a:r>
              <a:rPr lang="en-US" dirty="0" smtClean="0"/>
              <a:t>For example, if you attempt to insert a record with the same primary key as an </a:t>
            </a:r>
            <a:r>
              <a:rPr lang="en-US" dirty="0" err="1" smtClean="0"/>
              <a:t>tting</a:t>
            </a:r>
            <a:r>
              <a:rPr lang="en-US" dirty="0" smtClean="0"/>
              <a:t> record in the table, the DBMS would report an error and reject the operation</a:t>
            </a:r>
          </a:p>
          <a:p>
            <a:r>
              <a:rPr lang="en-US" sz="2000" dirty="0">
                <a:ea typeface="ＭＳ Ｐゴシック" charset="-128"/>
                <a:cs typeface="ＭＳ Ｐゴシック" charset="-128"/>
              </a:rPr>
              <a:t>The primary key is used to </a:t>
            </a:r>
            <a:r>
              <a:rPr lang="en-US" sz="2000" dirty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identify a specific row </a:t>
            </a:r>
            <a:r>
              <a:rPr lang="en-US" sz="2000" dirty="0">
                <a:ea typeface="ＭＳ Ｐゴシック" charset="-128"/>
                <a:cs typeface="ＭＳ Ｐゴシック" charset="-128"/>
              </a:rPr>
              <a:t>in a table</a:t>
            </a:r>
          </a:p>
          <a:p>
            <a:r>
              <a:rPr lang="en-US" sz="2000" dirty="0">
                <a:ea typeface="ＭＳ Ｐゴシック" charset="-128"/>
                <a:cs typeface="ＭＳ Ｐゴシック" charset="-128"/>
              </a:rPr>
              <a:t>They are typically </a:t>
            </a:r>
            <a:r>
              <a:rPr lang="en-US" sz="2000" dirty="0">
                <a:solidFill>
                  <a:srgbClr val="FFCC00"/>
                </a:solidFill>
                <a:ea typeface="ＭＳ Ｐゴシック" charset="-128"/>
                <a:cs typeface="ＭＳ Ｐゴシック" charset="-128"/>
              </a:rPr>
              <a:t>indexed </a:t>
            </a:r>
            <a:r>
              <a:rPr lang="en-US" sz="2000" dirty="0">
                <a:ea typeface="ＭＳ Ｐゴシック" charset="-128"/>
                <a:cs typeface="ＭＳ Ｐゴシック" charset="-128"/>
              </a:rPr>
              <a:t>for fast </a:t>
            </a:r>
            <a:r>
              <a:rPr lang="en-US" sz="2000" dirty="0" smtClean="0">
                <a:ea typeface="ＭＳ Ｐゴシック" charset="-128"/>
                <a:cs typeface="ＭＳ Ｐゴシック" charset="-128"/>
              </a:rPr>
              <a:t>retrieval</a:t>
            </a:r>
            <a:endParaRPr lang="en-US" sz="2000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2016-2017 Sam Cirka, All rights reserved</a:t>
            </a:r>
            <a:endParaRPr lang="en-US"/>
          </a:p>
        </p:txBody>
      </p:sp>
      <p:sp>
        <p:nvSpPr>
          <p:cNvPr id="30724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0CDA9F86-E62C-7C41-B993-2C30A992AB57}" type="slidenum">
              <a:rPr lang="en-US" smtClean="0"/>
              <a:pPr/>
              <a:t>9</a:t>
            </a:fld>
            <a:endParaRPr lang="en-US" dirty="0" smtClean="0"/>
          </a:p>
        </p:txBody>
      </p:sp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32235093"/>
              </p:ext>
            </p:extLst>
          </p:nvPr>
        </p:nvGraphicFramePr>
        <p:xfrm>
          <a:off x="7668344" y="4437112"/>
          <a:ext cx="1080120" cy="1692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120"/>
              </a:tblGrid>
              <a:tr h="338020">
                <a:tc>
                  <a:txBody>
                    <a:bodyPr/>
                    <a:lstStyle/>
                    <a:p>
                      <a:r>
                        <a:rPr kumimoji="0" lang="en-US" sz="1200" b="1" kern="1200" dirty="0" err="1" smtClean="0">
                          <a:solidFill>
                            <a:schemeClr val="lt1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studentId</a:t>
                      </a:r>
                      <a:endParaRPr lang="en-US" sz="1200" dirty="0">
                        <a:latin typeface="Calibri"/>
                      </a:endParaRPr>
                    </a:p>
                  </a:txBody>
                  <a:tcPr/>
                </a:tc>
              </a:tr>
              <a:tr h="34062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A44111110</a:t>
                      </a: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nl-NL" sz="1200" dirty="0" smtClean="0">
                          <a:latin typeface="Calibri"/>
                        </a:rPr>
                        <a:t>A44111111</a:t>
                      </a:r>
                      <a:endParaRPr lang="en-US" sz="1200" dirty="0">
                        <a:latin typeface="Calibri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Calibri"/>
                        </a:rPr>
                        <a:t>A44111112</a:t>
                      </a:r>
                      <a:endParaRPr lang="en-US" sz="1200" dirty="0">
                        <a:latin typeface="Calibri"/>
                      </a:endParaRPr>
                    </a:p>
                  </a:txBody>
                  <a:tcPr/>
                </a:tc>
              </a:tr>
              <a:tr h="33802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Calibri"/>
                        </a:rPr>
                        <a:t>…</a:t>
                      </a:r>
                      <a:endParaRPr lang="en-US" sz="1200" dirty="0">
                        <a:latin typeface="Calibri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 Box 16"/>
          <p:cNvSpPr txBox="1">
            <a:spLocks noChangeArrowheads="1"/>
          </p:cNvSpPr>
          <p:nvPr/>
        </p:nvSpPr>
        <p:spPr bwMode="auto">
          <a:xfrm>
            <a:off x="6609403" y="3877823"/>
            <a:ext cx="1058941" cy="30777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400" dirty="0" smtClean="0">
                <a:latin typeface="Calibri"/>
              </a:rPr>
              <a:t>Primary Key</a:t>
            </a:r>
            <a:endParaRPr lang="en-US" sz="1400" dirty="0">
              <a:latin typeface="Calibri"/>
            </a:endParaRPr>
          </a:p>
        </p:txBody>
      </p:sp>
      <p:sp>
        <p:nvSpPr>
          <p:cNvPr id="7" name="Line 17"/>
          <p:cNvSpPr>
            <a:spLocks noChangeShapeType="1"/>
          </p:cNvSpPr>
          <p:nvPr/>
        </p:nvSpPr>
        <p:spPr bwMode="auto">
          <a:xfrm>
            <a:off x="7164288" y="4185600"/>
            <a:ext cx="504056" cy="395528"/>
          </a:xfrm>
          <a:prstGeom prst="line">
            <a:avLst/>
          </a:prstGeom>
          <a:noFill/>
          <a:ln w="12700">
            <a:solidFill>
              <a:srgbClr val="FEB80A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ueTunnel2" id="{BCAD56B9-849B-6444-BEC7-392E398A569D}" vid="{A5EC84AA-169A-AA4F-A2F7-3C649BA2571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BlueTunnel2</Template>
  <TotalTime>17669</TotalTime>
  <Words>2815</Words>
  <Application>Microsoft Macintosh PowerPoint</Application>
  <PresentationFormat>On-screen Show (4:3)</PresentationFormat>
  <Paragraphs>721</Paragraphs>
  <Slides>44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  <vt:variant>
        <vt:lpstr>Custom Shows</vt:lpstr>
      </vt:variant>
      <vt:variant>
        <vt:i4>1</vt:i4>
      </vt:variant>
    </vt:vector>
  </HeadingPairs>
  <TitlesOfParts>
    <vt:vector size="53" baseType="lpstr">
      <vt:lpstr>Calibri</vt:lpstr>
      <vt:lpstr>Corbel</vt:lpstr>
      <vt:lpstr>Courier New</vt:lpstr>
      <vt:lpstr>Monotype Sorts</vt:lpstr>
      <vt:lpstr>ＭＳ Ｐゴシック</vt:lpstr>
      <vt:lpstr>Wingdings 2</vt:lpstr>
      <vt:lpstr>Arial</vt:lpstr>
      <vt:lpstr>Digital Blue Tunnel 16x9</vt:lpstr>
      <vt:lpstr>Java DataBase Connectivity(JDBC)</vt:lpstr>
      <vt:lpstr>Objectives</vt:lpstr>
      <vt:lpstr>Relational Databases and the Relational Data Model</vt:lpstr>
      <vt:lpstr>Relational Structure</vt:lpstr>
      <vt:lpstr>Side note: NoSQL databases</vt:lpstr>
      <vt:lpstr>A Relation/Table – Student table</vt:lpstr>
      <vt:lpstr>Integrity Constraints</vt:lpstr>
      <vt:lpstr>Domain Constraints (i.e. Types)</vt:lpstr>
      <vt:lpstr>Primary Key Constraints</vt:lpstr>
      <vt:lpstr>Foreign Key Constraints</vt:lpstr>
      <vt:lpstr>Integrity Constraints</vt:lpstr>
      <vt:lpstr>Constraints Example</vt:lpstr>
      <vt:lpstr>Language - SQL </vt:lpstr>
      <vt:lpstr>Basic SQL Data Types</vt:lpstr>
      <vt:lpstr>JDBC</vt:lpstr>
      <vt:lpstr>The Architecture of JDBC</vt:lpstr>
      <vt:lpstr>The JDBC Interfaces</vt:lpstr>
      <vt:lpstr>Database Exceptions</vt:lpstr>
      <vt:lpstr>Watch the DatabaseDemo</vt:lpstr>
      <vt:lpstr>Examples of simple SQL statements</vt:lpstr>
      <vt:lpstr>Examples of simple SQL statements</vt:lpstr>
      <vt:lpstr>Examples of simple SQL statements</vt:lpstr>
      <vt:lpstr>Examples of simple SQL statements</vt:lpstr>
      <vt:lpstr>Examples of simple SQL statements</vt:lpstr>
      <vt:lpstr>Examples of simple SQL statements</vt:lpstr>
      <vt:lpstr>More on SELECT…</vt:lpstr>
      <vt:lpstr>More on SELECT…</vt:lpstr>
      <vt:lpstr>More on SELECT…</vt:lpstr>
      <vt:lpstr>Examples of simple SQL statements</vt:lpstr>
      <vt:lpstr>Examples of simple SQL statements</vt:lpstr>
      <vt:lpstr>Examples of simple SQL statements</vt:lpstr>
      <vt:lpstr>The ResultSet interface</vt:lpstr>
      <vt:lpstr>The execute, executeQuery, and executeUpdate Methods</vt:lpstr>
      <vt:lpstr>The execute, executeQuery, and executeUpdate Methods</vt:lpstr>
      <vt:lpstr>Examples of simple SQL statements</vt:lpstr>
      <vt:lpstr>Prepared Statements</vt:lpstr>
      <vt:lpstr>SQL Injection</vt:lpstr>
      <vt:lpstr>Data Access Objects</vt:lpstr>
      <vt:lpstr>SQL “IDENTITY” – MSSQL server</vt:lpstr>
      <vt:lpstr>SQL “AUTO_INCREMENT” – MySQL</vt:lpstr>
      <vt:lpstr>Apache Derby &amp; Oracle</vt:lpstr>
      <vt:lpstr>MS SQLServer driver</vt:lpstr>
      <vt:lpstr>Derby</vt:lpstr>
      <vt:lpstr>Read</vt:lpstr>
      <vt:lpstr>Custom Show 1</vt:lpstr>
    </vt:vector>
  </TitlesOfParts>
  <Company>Kodak Graphic Communication Canada Company</Company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DataBase Connectivity(JDBC)</dc:title>
  <cp:lastModifiedBy>Cirka, Sam</cp:lastModifiedBy>
  <cp:revision>110</cp:revision>
  <dcterms:created xsi:type="dcterms:W3CDTF">2010-10-24T17:12:26Z</dcterms:created>
  <dcterms:modified xsi:type="dcterms:W3CDTF">2017-05-21T17:16:52Z</dcterms:modified>
</cp:coreProperties>
</file>